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8" r:id="rId22"/>
    <p:sldId id="279" r:id="rId23"/>
    <p:sldId id="280" r:id="rId24"/>
    <p:sldId id="277" r:id="rId25"/>
    <p:sldId id="281" r:id="rId26"/>
    <p:sldId id="282" r:id="rId27"/>
    <p:sldId id="283" r:id="rId28"/>
    <p:sldId id="285" r:id="rId29"/>
    <p:sldId id="284" r:id="rId30"/>
    <p:sldId id="286" r:id="rId31"/>
    <p:sldId id="287" r:id="rId32"/>
    <p:sldId id="288" r:id="rId33"/>
    <p:sldId id="289" r:id="rId34"/>
    <p:sldId id="290" r:id="rId35"/>
    <p:sldId id="291" r:id="rId36"/>
    <p:sldId id="292" r:id="rId37"/>
    <p:sldId id="294" r:id="rId38"/>
    <p:sldId id="293"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32" r:id="rId57"/>
    <p:sldId id="325" r:id="rId58"/>
    <p:sldId id="326" r:id="rId59"/>
    <p:sldId id="327" r:id="rId60"/>
    <p:sldId id="313" r:id="rId61"/>
    <p:sldId id="314" r:id="rId62"/>
    <p:sldId id="315" r:id="rId63"/>
    <p:sldId id="316" r:id="rId64"/>
    <p:sldId id="317" r:id="rId65"/>
    <p:sldId id="318" r:id="rId66"/>
    <p:sldId id="319" r:id="rId67"/>
    <p:sldId id="320" r:id="rId68"/>
    <p:sldId id="322" r:id="rId69"/>
    <p:sldId id="321" r:id="rId70"/>
    <p:sldId id="323" r:id="rId71"/>
    <p:sldId id="324" r:id="rId72"/>
    <p:sldId id="328" r:id="rId73"/>
    <p:sldId id="329" r:id="rId74"/>
    <p:sldId id="330" r:id="rId75"/>
    <p:sldId id="331"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660"/>
  </p:normalViewPr>
  <p:slideViewPr>
    <p:cSldViewPr>
      <p:cViewPr>
        <p:scale>
          <a:sx n="66" d="100"/>
          <a:sy n="66" d="100"/>
        </p:scale>
        <p:origin x="-1476"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11" name="Slide Number Placeholder 10"/>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D93D86-3694-4DD0-8BB6-D87C9ECD8FC8}" type="slidenum">
              <a:rPr lang="en-GB" smtClean="0"/>
              <a:t>‹#›</a:t>
            </a:fld>
            <a:endParaRPr lang="en-GB"/>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DAFF46-BEF4-4573-BF48-000E202C0B14}" type="datetimeFigureOut">
              <a:rPr lang="en-GB" smtClean="0"/>
              <a:t>27/09/2011</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D93D86-3694-4DD0-8BB6-D87C9ECD8FC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7DAFF46-BEF4-4573-BF48-000E202C0B14}" type="datetimeFigureOut">
              <a:rPr lang="en-GB" smtClean="0"/>
              <a:t>27/09/2011</a:t>
            </a:fld>
            <a:endParaRPr lang="en-GB"/>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GB"/>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9D93D86-3694-4DD0-8BB6-D87C9ECD8FC8}"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skirgi&#353;kes.lt/"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3477" y="1196752"/>
            <a:ext cx="7772400" cy="1828800"/>
          </a:xfrm>
        </p:spPr>
        <p:txBody>
          <a:bodyPr>
            <a:normAutofit fontScale="90000"/>
          </a:bodyPr>
          <a:lstStyle/>
          <a:p>
            <a:r>
              <a:rPr lang="en-GB" b="1" dirty="0" smtClean="0"/>
              <a:t>KONKUR</a:t>
            </a:r>
            <a:r>
              <a:rPr lang="lt-LT" b="1" dirty="0" smtClean="0"/>
              <a:t>SAS</a:t>
            </a:r>
            <a:r>
              <a:rPr lang="en-GB" b="1" dirty="0" smtClean="0"/>
              <a:t> </a:t>
            </a:r>
            <a:r>
              <a:rPr lang="en-GB" b="1" dirty="0"/>
              <a:t>,,LIETUVOS KAIME GERA GYVENTI - 2011“ </a:t>
            </a:r>
            <a:endParaRPr lang="en-GB" dirty="0"/>
          </a:p>
        </p:txBody>
      </p:sp>
      <p:sp>
        <p:nvSpPr>
          <p:cNvPr id="3" name="Subtitle 2"/>
          <p:cNvSpPr>
            <a:spLocks noGrp="1"/>
          </p:cNvSpPr>
          <p:nvPr>
            <p:ph type="subTitle" idx="1"/>
          </p:nvPr>
        </p:nvSpPr>
        <p:spPr>
          <a:xfrm>
            <a:off x="562320" y="5445224"/>
            <a:ext cx="7772400" cy="914400"/>
          </a:xfrm>
        </p:spPr>
        <p:txBody>
          <a:bodyPr>
            <a:normAutofit lnSpcReduction="10000"/>
          </a:bodyPr>
          <a:lstStyle/>
          <a:p>
            <a:endParaRPr lang="lt-LT" dirty="0" smtClean="0"/>
          </a:p>
          <a:p>
            <a:pPr algn="l"/>
            <a:r>
              <a:rPr lang="lt-LT" dirty="0" smtClean="0"/>
              <a:t>Projekto koordinatorė: </a:t>
            </a:r>
          </a:p>
          <a:p>
            <a:pPr algn="l"/>
            <a:r>
              <a:rPr lang="lt-LT" dirty="0" smtClean="0"/>
              <a:t>Lietuvos nacionalinė vartotojų federacija</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6095" y="3780124"/>
            <a:ext cx="1584176" cy="1476914"/>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717032"/>
            <a:ext cx="2016224" cy="174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2737" y="3780124"/>
            <a:ext cx="4287507" cy="1570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813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5989320"/>
            <a:ext cx="8183880" cy="45719"/>
          </a:xfrm>
        </p:spPr>
        <p:txBody>
          <a:bodyPr>
            <a:normAutofit fontScale="90000"/>
          </a:bodyPr>
          <a:lstStyle/>
          <a:p>
            <a:endParaRPr lang="en-GB"/>
          </a:p>
        </p:txBody>
      </p:sp>
      <p:sp>
        <p:nvSpPr>
          <p:cNvPr id="3" name="Content Placeholder 2"/>
          <p:cNvSpPr>
            <a:spLocks noGrp="1"/>
          </p:cNvSpPr>
          <p:nvPr>
            <p:ph idx="1"/>
          </p:nvPr>
        </p:nvSpPr>
        <p:spPr>
          <a:xfrm>
            <a:off x="502920" y="530352"/>
            <a:ext cx="8183880" cy="5274912"/>
          </a:xfrm>
        </p:spPr>
        <p:txBody>
          <a:bodyPr>
            <a:normAutofit/>
          </a:bodyPr>
          <a:lstStyle/>
          <a:p>
            <a:pPr marL="0" indent="0">
              <a:buNone/>
            </a:pPr>
            <a:endParaRPr lang="lt-LT" dirty="0" smtClean="0"/>
          </a:p>
          <a:p>
            <a:pPr marL="0" indent="0">
              <a:buNone/>
            </a:pPr>
            <a:r>
              <a:rPr lang="lt-LT" dirty="0" smtClean="0"/>
              <a:t>Konkurso partneriai:</a:t>
            </a:r>
            <a:endParaRPr lang="en-GB" dirty="0"/>
          </a:p>
          <a:p>
            <a:r>
              <a:rPr lang="lt-LT" dirty="0"/>
              <a:t>Eičiūnų kaimo vaikų ir jaunimo užimtumo </a:t>
            </a:r>
            <a:r>
              <a:rPr lang="lt-LT" dirty="0" smtClean="0"/>
              <a:t>centras</a:t>
            </a:r>
          </a:p>
          <a:p>
            <a:r>
              <a:rPr lang="lt-LT" dirty="0" smtClean="0"/>
              <a:t>Lietuvai </a:t>
            </a:r>
            <a:r>
              <a:rPr lang="lt-LT" dirty="0"/>
              <a:t>pagrąžinti </a:t>
            </a:r>
            <a:r>
              <a:rPr lang="lt-LT" dirty="0" smtClean="0"/>
              <a:t>draugija</a:t>
            </a:r>
            <a:endParaRPr lang="lt-LT" dirty="0"/>
          </a:p>
          <a:p>
            <a:endParaRPr lang="lt-LT" dirty="0" smtClean="0"/>
          </a:p>
          <a:p>
            <a:pPr marL="0" indent="0">
              <a:buNone/>
            </a:pPr>
            <a:r>
              <a:rPr lang="lt-LT" dirty="0" smtClean="0"/>
              <a:t>Konkurso remėjas:</a:t>
            </a:r>
            <a:endParaRPr lang="en-GB" dirty="0"/>
          </a:p>
          <a:p>
            <a:r>
              <a:rPr lang="lt-LT" dirty="0"/>
              <a:t>Lietuvos Respublikos žemės ūkio ministerija. </a:t>
            </a:r>
          </a:p>
          <a:p>
            <a:pPr marL="0" indent="0">
              <a:buNone/>
            </a:pPr>
            <a:endParaRPr lang="lt-LT" dirty="0"/>
          </a:p>
          <a:p>
            <a:endParaRPr lang="en-GB" dirty="0"/>
          </a:p>
        </p:txBody>
      </p:sp>
    </p:spTree>
    <p:extLst>
      <p:ext uri="{BB962C8B-B14F-4D97-AF65-F5344CB8AC3E}">
        <p14:creationId xmlns:p14="http://schemas.microsoft.com/office/powerpoint/2010/main" val="663434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02920" y="530352"/>
            <a:ext cx="8183880" cy="5634952"/>
          </a:xfrm>
        </p:spPr>
        <p:txBody>
          <a:bodyPr>
            <a:normAutofit/>
          </a:bodyPr>
          <a:lstStyle/>
          <a:p>
            <a:pPr marL="0" indent="0">
              <a:buNone/>
            </a:pPr>
            <a:r>
              <a:rPr lang="lt-LT" b="1" dirty="0" smtClean="0"/>
              <a:t>Kriterijų reikšmės:</a:t>
            </a:r>
          </a:p>
          <a:p>
            <a:pPr marL="0" indent="0">
              <a:buNone/>
            </a:pPr>
            <a:r>
              <a:rPr lang="en-GB" dirty="0" smtClean="0"/>
              <a:t>10-7,6 </a:t>
            </a:r>
            <a:r>
              <a:rPr lang="en-GB" dirty="0" err="1" smtClean="0"/>
              <a:t>bal</a:t>
            </a:r>
            <a:r>
              <a:rPr lang="lt-LT" dirty="0"/>
              <a:t>ų</a:t>
            </a:r>
            <a:r>
              <a:rPr lang="en-GB" dirty="0" smtClean="0"/>
              <a:t> – </a:t>
            </a:r>
            <a:r>
              <a:rPr lang="lt-LT" dirty="0" smtClean="0"/>
              <a:t>visiškai </a:t>
            </a:r>
            <a:r>
              <a:rPr lang="lt-LT" dirty="0"/>
              <a:t>atitinka kriterijaus reikalavimus </a:t>
            </a:r>
            <a:endParaRPr lang="en-GB" dirty="0" smtClean="0"/>
          </a:p>
          <a:p>
            <a:pPr marL="0" indent="0">
              <a:buNone/>
            </a:pPr>
            <a:r>
              <a:rPr lang="en-GB" dirty="0" smtClean="0"/>
              <a:t>7,5 – 5,1 </a:t>
            </a:r>
            <a:r>
              <a:rPr lang="en-GB" dirty="0" err="1" smtClean="0"/>
              <a:t>bal</a:t>
            </a:r>
            <a:r>
              <a:rPr lang="lt-LT" dirty="0" smtClean="0"/>
              <a:t>o</a:t>
            </a:r>
            <a:r>
              <a:rPr lang="en-GB" dirty="0" smtClean="0"/>
              <a:t>– </a:t>
            </a:r>
            <a:r>
              <a:rPr lang="en-GB" dirty="0" err="1" smtClean="0"/>
              <a:t>atitinka</a:t>
            </a:r>
            <a:r>
              <a:rPr lang="en-GB" dirty="0" smtClean="0"/>
              <a:t> </a:t>
            </a:r>
            <a:r>
              <a:rPr lang="lt-LT" dirty="0" smtClean="0"/>
              <a:t>kriterijaus </a:t>
            </a:r>
            <a:r>
              <a:rPr lang="lt-LT" dirty="0"/>
              <a:t>reikalavimus su nedidelėmis išimtimis </a:t>
            </a:r>
            <a:endParaRPr lang="en-GB" dirty="0" smtClean="0"/>
          </a:p>
          <a:p>
            <a:pPr marL="0" indent="0">
              <a:buNone/>
            </a:pPr>
            <a:r>
              <a:rPr lang="en-GB" dirty="0" smtClean="0"/>
              <a:t>5 – 2,6 </a:t>
            </a:r>
            <a:r>
              <a:rPr lang="en-GB" dirty="0" err="1" smtClean="0"/>
              <a:t>bal</a:t>
            </a:r>
            <a:r>
              <a:rPr lang="lt-LT" dirty="0" smtClean="0"/>
              <a:t>o</a:t>
            </a:r>
            <a:r>
              <a:rPr lang="en-GB" dirty="0" smtClean="0"/>
              <a:t> – </a:t>
            </a:r>
            <a:r>
              <a:rPr lang="lt-LT" dirty="0" smtClean="0"/>
              <a:t>stipriosios </a:t>
            </a:r>
            <a:r>
              <a:rPr lang="lt-LT" dirty="0"/>
              <a:t>atitikties kriterijui pusės atsveria silpnąsias </a:t>
            </a:r>
            <a:endParaRPr lang="en-GB" dirty="0" smtClean="0"/>
          </a:p>
          <a:p>
            <a:pPr marL="0" indent="0">
              <a:buNone/>
            </a:pPr>
            <a:r>
              <a:rPr lang="en-GB" dirty="0" smtClean="0"/>
              <a:t>2,5 – 1 </a:t>
            </a:r>
            <a:r>
              <a:rPr lang="en-GB" dirty="0" err="1" smtClean="0"/>
              <a:t>bal</a:t>
            </a:r>
            <a:r>
              <a:rPr lang="lt-LT" dirty="0" smtClean="0"/>
              <a:t>o</a:t>
            </a:r>
            <a:r>
              <a:rPr lang="en-GB" dirty="0" smtClean="0"/>
              <a:t> - </a:t>
            </a:r>
            <a:r>
              <a:rPr lang="lt-LT" dirty="0" smtClean="0"/>
              <a:t>yra </a:t>
            </a:r>
            <a:r>
              <a:rPr lang="lt-LT" dirty="0"/>
              <a:t>esminių kriterijaus reikalavimų </a:t>
            </a:r>
            <a:r>
              <a:rPr lang="lt-LT" dirty="0" smtClean="0"/>
              <a:t>trūkumų</a:t>
            </a:r>
            <a:endParaRPr lang="en-GB" dirty="0" smtClean="0"/>
          </a:p>
          <a:p>
            <a:pPr marL="0" indent="0">
              <a:buNone/>
            </a:pPr>
            <a:r>
              <a:rPr lang="en-GB" dirty="0" smtClean="0"/>
              <a:t>0 </a:t>
            </a:r>
            <a:r>
              <a:rPr lang="lt-LT" dirty="0" smtClean="0"/>
              <a:t>balų</a:t>
            </a:r>
            <a:r>
              <a:rPr lang="en-GB" dirty="0" smtClean="0"/>
              <a:t> - </a:t>
            </a:r>
            <a:r>
              <a:rPr lang="lt-LT" dirty="0" smtClean="0"/>
              <a:t>neatitinka </a:t>
            </a:r>
            <a:r>
              <a:rPr lang="lt-LT" dirty="0"/>
              <a:t>kriterijaus reikalavimų (neskiriama balų). </a:t>
            </a:r>
          </a:p>
          <a:p>
            <a:endParaRPr lang="en-GB" dirty="0"/>
          </a:p>
        </p:txBody>
      </p:sp>
    </p:spTree>
    <p:extLst>
      <p:ext uri="{BB962C8B-B14F-4D97-AF65-F5344CB8AC3E}">
        <p14:creationId xmlns:p14="http://schemas.microsoft.com/office/powerpoint/2010/main" val="3478925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8000"/>
                    </a14:imgEffect>
                    <a14:imgEffect>
                      <a14:brightnessContrast bright="21000" contrast="-67000"/>
                    </a14:imgEffect>
                  </a14:imgLayer>
                </a14:imgProps>
              </a:ext>
              <a:ext uri="{28A0092B-C50C-407E-A947-70E740481C1C}">
                <a14:useLocalDpi xmlns:a14="http://schemas.microsoft.com/office/drawing/2010/main" val="0"/>
              </a:ext>
            </a:extLst>
          </a:blip>
          <a:stretch>
            <a:fillRect/>
          </a:stretch>
        </p:blipFill>
        <p:spPr>
          <a:xfrm>
            <a:off x="282828" y="548679"/>
            <a:ext cx="8321620" cy="5588241"/>
          </a:xfrm>
          <a:prstGeom prst="rect">
            <a:avLst/>
          </a:prstGeom>
        </p:spPr>
      </p:pic>
      <p:sp>
        <p:nvSpPr>
          <p:cNvPr id="2" name="Title 1"/>
          <p:cNvSpPr>
            <a:spLocks noGrp="1"/>
          </p:cNvSpPr>
          <p:nvPr>
            <p:ph type="title"/>
          </p:nvPr>
        </p:nvSpPr>
        <p:spPr>
          <a:xfrm>
            <a:off x="323528" y="548680"/>
            <a:ext cx="8183880" cy="1051560"/>
          </a:xfrm>
        </p:spPr>
        <p:txBody>
          <a:bodyPr>
            <a:normAutofit fontScale="90000"/>
          </a:bodyPr>
          <a:lstStyle/>
          <a:p>
            <a:r>
              <a:rPr lang="lt-LT" dirty="0" smtClean="0"/>
              <a:t>ADOMYNĖS BENDRUOMENĖ</a:t>
            </a:r>
            <a:br>
              <a:rPr lang="lt-LT" dirty="0" smtClean="0"/>
            </a:br>
            <a:r>
              <a:rPr lang="lt-LT" dirty="0" smtClean="0"/>
              <a:t>Kupiškio rajonas</a:t>
            </a:r>
            <a:endParaRPr lang="en-GB" dirty="0"/>
          </a:p>
        </p:txBody>
      </p:sp>
      <p:sp>
        <p:nvSpPr>
          <p:cNvPr id="3" name="Content Placeholder 2"/>
          <p:cNvSpPr>
            <a:spLocks noGrp="1"/>
          </p:cNvSpPr>
          <p:nvPr>
            <p:ph idx="1"/>
          </p:nvPr>
        </p:nvSpPr>
        <p:spPr>
          <a:xfrm>
            <a:off x="467544" y="1556792"/>
            <a:ext cx="8183880" cy="4392488"/>
          </a:xfrm>
        </p:spPr>
        <p:txBody>
          <a:bodyPr>
            <a:normAutofit fontScale="92500" lnSpcReduction="20000"/>
          </a:bodyPr>
          <a:lstStyle/>
          <a:p>
            <a:r>
              <a:rPr lang="lt-LT" dirty="0" smtClean="0"/>
              <a:t>Bendrų talkų, švenčių (Ypatingai Antaninės, Senoji šienpovių pirmojo baro diena, Netradicinio sūrio šventė, Vėlynių skaitymai, Advento vakaronės, Padėkos vakarai, Poezijos pavasarėliai, Sporto šventės), atsisveikinimų su mirusiais bendruomenės nariais organizavimas.</a:t>
            </a:r>
          </a:p>
          <a:p>
            <a:r>
              <a:rPr lang="lt-LT" dirty="0" smtClean="0"/>
              <a:t>Kasmetinis dalyvavimas „Darom“ akcijoje.</a:t>
            </a:r>
          </a:p>
          <a:p>
            <a:r>
              <a:rPr lang="lt-LT" dirty="0" smtClean="0"/>
              <a:t>Nariai tvarko senąjį Adomynės dvarą,</a:t>
            </a:r>
            <a:r>
              <a:rPr lang="en-GB" dirty="0" smtClean="0"/>
              <a:t>1921 m. </a:t>
            </a:r>
            <a:r>
              <a:rPr lang="en-GB" dirty="0" err="1" smtClean="0"/>
              <a:t>ba</a:t>
            </a:r>
            <a:r>
              <a:rPr lang="lt-LT" dirty="0" smtClean="0"/>
              <a:t>žnyčią, dvaro alėją, parką, tvenkinio pakrantes, restauravo sporto salę, įrengta pliažo tinklinio aikštelė.</a:t>
            </a:r>
          </a:p>
        </p:txBody>
      </p:sp>
    </p:spTree>
    <p:extLst>
      <p:ext uri="{BB962C8B-B14F-4D97-AF65-F5344CB8AC3E}">
        <p14:creationId xmlns:p14="http://schemas.microsoft.com/office/powerpoint/2010/main" val="1623514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346920"/>
          </a:xfrm>
        </p:spPr>
        <p:txBody>
          <a:bodyPr>
            <a:normAutofit/>
          </a:bodyPr>
          <a:lstStyle/>
          <a:p>
            <a:r>
              <a:rPr lang="lt-LT" dirty="0" smtClean="0"/>
              <a:t>Folkloro ansamblis;</a:t>
            </a:r>
          </a:p>
          <a:p>
            <a:r>
              <a:rPr lang="lt-LT" dirty="0" smtClean="0"/>
              <a:t>Moterų ansamblis; </a:t>
            </a:r>
          </a:p>
          <a:p>
            <a:r>
              <a:rPr lang="lt-LT" dirty="0" smtClean="0"/>
              <a:t>Kapela;</a:t>
            </a:r>
          </a:p>
          <a:p>
            <a:r>
              <a:rPr lang="lt-LT" dirty="0" smtClean="0"/>
              <a:t>Vaikų dienos centras;</a:t>
            </a:r>
          </a:p>
          <a:p>
            <a:r>
              <a:rPr lang="lt-LT" dirty="0" smtClean="0"/>
              <a:t>Moterų klubas;</a:t>
            </a:r>
          </a:p>
          <a:p>
            <a:r>
              <a:rPr lang="lt-LT" dirty="0" smtClean="0"/>
              <a:t>Parodų organizavimas (atvirukų, Angelų, Velykinės puokštės, Margučiai, skarelės, fotografijos, rankdarbiai);</a:t>
            </a:r>
          </a:p>
          <a:p>
            <a:r>
              <a:rPr lang="lt-LT" dirty="0" smtClean="0"/>
              <a:t>Projektas „Pagalba daiktais“.</a:t>
            </a:r>
          </a:p>
        </p:txBody>
      </p:sp>
    </p:spTree>
    <p:extLst>
      <p:ext uri="{BB962C8B-B14F-4D97-AF65-F5344CB8AC3E}">
        <p14:creationId xmlns:p14="http://schemas.microsoft.com/office/powerpoint/2010/main" val="3260977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39552" y="908720"/>
            <a:ext cx="8183880" cy="4097616"/>
          </a:xfrm>
        </p:spPr>
        <p:txBody>
          <a:bodyPr/>
          <a:lstStyle/>
          <a:p>
            <a:r>
              <a:rPr lang="lt-LT" dirty="0" smtClean="0"/>
              <a:t>Nuo </a:t>
            </a:r>
            <a:r>
              <a:rPr lang="en-GB" dirty="0" smtClean="0"/>
              <a:t>2006 m. </a:t>
            </a:r>
            <a:r>
              <a:rPr lang="lt-LT" dirty="0" smtClean="0"/>
              <a:t>vykdyta </a:t>
            </a:r>
            <a:r>
              <a:rPr lang="en-GB" dirty="0" smtClean="0"/>
              <a:t>12 </a:t>
            </a:r>
            <a:r>
              <a:rPr lang="en-GB" dirty="0" err="1" smtClean="0"/>
              <a:t>projekt</a:t>
            </a:r>
            <a:r>
              <a:rPr lang="lt-LT" dirty="0" smtClean="0"/>
              <a:t>ų.</a:t>
            </a:r>
          </a:p>
          <a:p>
            <a:r>
              <a:rPr lang="lt-LT" dirty="0" smtClean="0"/>
              <a:t>Fondų finansuotas vandentvarkos sistemų įrengimas; </a:t>
            </a:r>
          </a:p>
          <a:p>
            <a:r>
              <a:rPr lang="lt-LT" dirty="0" smtClean="0"/>
              <a:t>Bendruomenę remia: AB „Rokiškio sūris“, „Dainorita“, „Bočiupis“, „Agla“, Šimonių seniūnija, </a:t>
            </a:r>
          </a:p>
          <a:p>
            <a:endParaRPr lang="en-GB" dirty="0"/>
          </a:p>
        </p:txBody>
      </p:sp>
    </p:spTree>
    <p:extLst>
      <p:ext uri="{BB962C8B-B14F-4D97-AF65-F5344CB8AC3E}">
        <p14:creationId xmlns:p14="http://schemas.microsoft.com/office/powerpoint/2010/main" val="257967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88843018"/>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lt-LT" dirty="0" smtClean="0"/>
                        <a:t>9,</a:t>
                      </a:r>
                      <a:r>
                        <a:rPr lang="en-GB" dirty="0" smtClean="0"/>
                        <a:t>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223481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1051560"/>
          </a:xfrm>
        </p:spPr>
        <p:txBody>
          <a:bodyPr>
            <a:normAutofit fontScale="90000"/>
          </a:bodyPr>
          <a:lstStyle/>
          <a:p>
            <a:r>
              <a:rPr lang="en-GB" dirty="0" smtClean="0"/>
              <a:t>B</a:t>
            </a:r>
            <a:r>
              <a:rPr lang="lt-LT" dirty="0" smtClean="0"/>
              <a:t>AUBLIŲ KAIMO BENDRUOMENĖ</a:t>
            </a:r>
            <a:br>
              <a:rPr lang="lt-LT" dirty="0" smtClean="0"/>
            </a:br>
            <a:r>
              <a:rPr lang="lt-LT" dirty="0" smtClean="0"/>
              <a:t>Kretingos rajonas</a:t>
            </a:r>
            <a:endParaRPr lang="en-GB" dirty="0"/>
          </a:p>
        </p:txBody>
      </p:sp>
      <p:sp>
        <p:nvSpPr>
          <p:cNvPr id="3" name="Content Placeholder 2"/>
          <p:cNvSpPr>
            <a:spLocks noGrp="1"/>
          </p:cNvSpPr>
          <p:nvPr>
            <p:ph idx="1"/>
          </p:nvPr>
        </p:nvSpPr>
        <p:spPr>
          <a:xfrm>
            <a:off x="467544" y="1556792"/>
            <a:ext cx="8183880" cy="4187952"/>
          </a:xfrm>
        </p:spPr>
        <p:txBody>
          <a:bodyPr>
            <a:normAutofit fontScale="92500" lnSpcReduction="10000"/>
          </a:bodyPr>
          <a:lstStyle/>
          <a:p>
            <a:r>
              <a:rPr lang="lt-LT" dirty="0" smtClean="0"/>
              <a:t>Bendruomenės narių šventės (Naujametinių talentų šou, Joninės, Kaziuko mugė, Tėveliai čia gyveno ir aš čia gyvenu, Atminties ir vilties valanda Baubliuose, Sodams žydint, Šluotų ir vantų rišimo šventė);</a:t>
            </a:r>
          </a:p>
          <a:p>
            <a:r>
              <a:rPr lang="lt-LT" dirty="0" smtClean="0"/>
              <a:t>Konkursai (Kalėdų šviesa, Gražiausia aplinka) Nominacijos konkursuose „Didžiausias moliūgas“, „Gražiausia metų kompozicija“;</a:t>
            </a:r>
          </a:p>
          <a:p>
            <a:r>
              <a:rPr lang="lt-LT" dirty="0" smtClean="0"/>
              <a:t>Sveikuolių mokymai;</a:t>
            </a:r>
          </a:p>
          <a:p>
            <a:r>
              <a:rPr lang="lt-LT" dirty="0"/>
              <a:t>Ž</a:t>
            </a:r>
            <a:r>
              <a:rPr lang="lt-LT" dirty="0" smtClean="0"/>
              <a:t>aidimai, ekskursijos.</a:t>
            </a:r>
            <a:endParaRPr lang="en-GB" dirty="0"/>
          </a:p>
        </p:txBody>
      </p:sp>
    </p:spTree>
    <p:extLst>
      <p:ext uri="{BB962C8B-B14F-4D97-AF65-F5344CB8AC3E}">
        <p14:creationId xmlns:p14="http://schemas.microsoft.com/office/powerpoint/2010/main" val="41837569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634952"/>
          </a:xfrm>
        </p:spPr>
        <p:txBody>
          <a:bodyPr>
            <a:normAutofit/>
          </a:bodyPr>
          <a:lstStyle/>
          <a:p>
            <a:r>
              <a:rPr lang="lt-LT" dirty="0" smtClean="0"/>
              <a:t>Dramos būrelis;</a:t>
            </a:r>
          </a:p>
          <a:p>
            <a:r>
              <a:rPr lang="lt-LT" dirty="0" smtClean="0"/>
              <a:t>Jaunimo šokių grupė</a:t>
            </a:r>
          </a:p>
          <a:p>
            <a:r>
              <a:rPr lang="lt-LT" dirty="0" smtClean="0"/>
              <a:t>Ekologiškiausia mokykla respublikoje</a:t>
            </a:r>
          </a:p>
          <a:p>
            <a:r>
              <a:rPr lang="lt-LT" dirty="0" smtClean="0"/>
              <a:t>Sporto ir pramogų mini kompleksas </a:t>
            </a:r>
          </a:p>
        </p:txBody>
      </p:sp>
    </p:spTree>
    <p:extLst>
      <p:ext uri="{BB962C8B-B14F-4D97-AF65-F5344CB8AC3E}">
        <p14:creationId xmlns:p14="http://schemas.microsoft.com/office/powerpoint/2010/main" val="2036348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95536" y="404664"/>
            <a:ext cx="8208912" cy="5508612"/>
          </a:xfrm>
          <a:prstGeom prst="rect">
            <a:avLst/>
          </a:prstGeom>
        </p:spPr>
      </p:pic>
      <p:sp>
        <p:nvSpPr>
          <p:cNvPr id="3" name="Content Placeholder 2"/>
          <p:cNvSpPr>
            <a:spLocks noGrp="1"/>
          </p:cNvSpPr>
          <p:nvPr>
            <p:ph idx="1"/>
          </p:nvPr>
        </p:nvSpPr>
        <p:spPr/>
        <p:txBody>
          <a:bodyPr>
            <a:normAutofit fontScale="92500"/>
          </a:bodyPr>
          <a:lstStyle/>
          <a:p>
            <a:pPr marL="0" indent="0">
              <a:buNone/>
            </a:pPr>
            <a:r>
              <a:rPr lang="lt-LT" b="1" dirty="0"/>
              <a:t>Savanoriškai tvarkomi bendruomenės namai, aplinka, organizuojamos talkos, parko tvarkymas, vykdomi apželdinimo darbai, vietos kultūros paminklai (</a:t>
            </a:r>
            <a:r>
              <a:rPr lang="en-GB" b="1" dirty="0"/>
              <a:t>1971 m. </a:t>
            </a:r>
            <a:r>
              <a:rPr lang="en-GB" b="1" dirty="0" err="1"/>
              <a:t>paminklas</a:t>
            </a:r>
            <a:r>
              <a:rPr lang="en-GB" b="1" dirty="0"/>
              <a:t> </a:t>
            </a:r>
            <a:r>
              <a:rPr lang="lt-LT" b="1" dirty="0"/>
              <a:t>„Žvilgsnis į žvaigždes“, senieji pilkapiai, Minijos slėnis, maro kapinaitės, pastatytas paminklas skulptoriui R.Dauginčiui atminti, skulptūra Lietuvos vardo tūkstantmečiui, paminklas okupacijos aukoms atminti</a:t>
            </a:r>
          </a:p>
          <a:p>
            <a:endParaRPr lang="en-GB" dirty="0"/>
          </a:p>
        </p:txBody>
      </p:sp>
    </p:spTree>
    <p:extLst>
      <p:ext uri="{BB962C8B-B14F-4D97-AF65-F5344CB8AC3E}">
        <p14:creationId xmlns:p14="http://schemas.microsoft.com/office/powerpoint/2010/main" val="22272037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29143784"/>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8</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2975686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tretch>
            <a:fillRect/>
          </a:stretch>
        </p:blipFill>
        <p:spPr>
          <a:xfrm>
            <a:off x="548024" y="692696"/>
            <a:ext cx="5536144" cy="3764578"/>
          </a:xfrm>
          <a:prstGeom prst="rect">
            <a:avLst/>
          </a:prstGeom>
          <a:effectLst>
            <a:outerShdw blurRad="50800" dist="38100" dir="2700000" algn="tl" rotWithShape="0">
              <a:prstClr val="black">
                <a:alpha val="40000"/>
              </a:prstClr>
            </a:outerShdw>
            <a:reflection stA="79000" endPos="53000" dist="50800" dir="5400000" sy="-100000" algn="bl" rotWithShape="0"/>
          </a:effectLst>
        </p:spPr>
      </p:pic>
      <p:sp>
        <p:nvSpPr>
          <p:cNvPr id="2" name="Title 1"/>
          <p:cNvSpPr>
            <a:spLocks noGrp="1"/>
          </p:cNvSpPr>
          <p:nvPr>
            <p:ph type="title"/>
          </p:nvPr>
        </p:nvSpPr>
        <p:spPr>
          <a:xfrm>
            <a:off x="467544" y="404664"/>
            <a:ext cx="8183880" cy="1224136"/>
          </a:xfrm>
        </p:spPr>
        <p:txBody>
          <a:bodyPr>
            <a:normAutofit/>
          </a:bodyPr>
          <a:lstStyle/>
          <a:p>
            <a:r>
              <a:rPr lang="lt-LT" sz="2700" dirty="0" smtClean="0"/>
              <a:t>DUSETŲ </a:t>
            </a:r>
            <a:r>
              <a:rPr lang="lt-LT" sz="2700" dirty="0"/>
              <a:t>SENIŪNIJOS IR PARAPIJOS BENDRUOMENĖS </a:t>
            </a:r>
            <a:r>
              <a:rPr lang="lt-LT" sz="2700" dirty="0" smtClean="0"/>
              <a:t>SANTALKA</a:t>
            </a:r>
            <a:r>
              <a:rPr lang="en-GB" dirty="0" smtClean="0"/>
              <a:t/>
            </a:r>
            <a:br>
              <a:rPr lang="en-GB" dirty="0" smtClean="0"/>
            </a:br>
            <a:r>
              <a:rPr lang="lt-LT" sz="2000" dirty="0" smtClean="0"/>
              <a:t>Zarasų rajonas</a:t>
            </a:r>
            <a:endParaRPr lang="en-GB" sz="2000" dirty="0"/>
          </a:p>
        </p:txBody>
      </p:sp>
      <p:sp>
        <p:nvSpPr>
          <p:cNvPr id="3" name="Content Placeholder 2"/>
          <p:cNvSpPr>
            <a:spLocks noGrp="1"/>
          </p:cNvSpPr>
          <p:nvPr>
            <p:ph idx="1"/>
          </p:nvPr>
        </p:nvSpPr>
        <p:spPr>
          <a:xfrm>
            <a:off x="395536" y="1772816"/>
            <a:ext cx="8183880" cy="3888432"/>
          </a:xfrm>
        </p:spPr>
        <p:txBody>
          <a:bodyPr>
            <a:normAutofit lnSpcReduction="10000"/>
          </a:bodyPr>
          <a:lstStyle/>
          <a:p>
            <a:r>
              <a:rPr lang="lt-LT" dirty="0"/>
              <a:t>Šventės (V.Urbono plaukimas Sartų </a:t>
            </a:r>
            <a:r>
              <a:rPr lang="lt-LT" dirty="0" smtClean="0"/>
              <a:t>ežeru,Sveiko </a:t>
            </a:r>
            <a:r>
              <a:rPr lang="lt-LT" dirty="0"/>
              <a:t>maisto šventė, </a:t>
            </a:r>
            <a:r>
              <a:rPr lang="lt-LT" dirty="0" smtClean="0"/>
              <a:t>Ristūnų </a:t>
            </a:r>
            <a:r>
              <a:rPr lang="lt-LT" dirty="0"/>
              <a:t>žirgų lenktynės, muzikos festivalis „Sielos muzikantai“, derliaus ir amatų šventė, sporto šventės, žmonų nešimo varžybos, Vėžių valgymo čempionatas, Kasmetinis kraštiečių suėjimas, Kalėdinės maltiečių sriubos akcija ir kt</a:t>
            </a:r>
            <a:r>
              <a:rPr lang="lt-LT" dirty="0" smtClean="0"/>
              <a:t>.);</a:t>
            </a:r>
          </a:p>
          <a:p>
            <a:r>
              <a:rPr lang="lt-LT" dirty="0" smtClean="0"/>
              <a:t>Parodos </a:t>
            </a:r>
            <a:endParaRPr lang="lt-LT" dirty="0"/>
          </a:p>
          <a:p>
            <a:endParaRPr lang="en-GB" dirty="0"/>
          </a:p>
        </p:txBody>
      </p:sp>
    </p:spTree>
    <p:extLst>
      <p:ext uri="{BB962C8B-B14F-4D97-AF65-F5344CB8AC3E}">
        <p14:creationId xmlns:p14="http://schemas.microsoft.com/office/powerpoint/2010/main" val="1833755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620688"/>
            <a:ext cx="8183880" cy="5328592"/>
          </a:xfrm>
        </p:spPr>
        <p:txBody>
          <a:bodyPr>
            <a:normAutofit/>
          </a:bodyPr>
          <a:lstStyle/>
          <a:p>
            <a:r>
              <a:rPr lang="lt-LT" dirty="0" smtClean="0"/>
              <a:t>Dusetų kūrybinė amatų draugija</a:t>
            </a:r>
          </a:p>
          <a:p>
            <a:r>
              <a:rPr lang="lt-LT" dirty="0" smtClean="0"/>
              <a:t>Literatūros mėgėjų klubas</a:t>
            </a:r>
          </a:p>
          <a:p>
            <a:r>
              <a:rPr lang="lt-LT" dirty="0" smtClean="0"/>
              <a:t>Sporto klubas „Ainiai“ </a:t>
            </a:r>
          </a:p>
          <a:p>
            <a:r>
              <a:rPr lang="lt-LT" dirty="0" smtClean="0"/>
              <a:t>Jaunimo sporto klubas „Pėdsekiai“</a:t>
            </a:r>
          </a:p>
          <a:p>
            <a:r>
              <a:rPr lang="lt-LT" dirty="0" smtClean="0"/>
              <a:t>Nuo </a:t>
            </a:r>
            <a:r>
              <a:rPr lang="en-GB" dirty="0" smtClean="0"/>
              <a:t>2007 m.</a:t>
            </a:r>
            <a:r>
              <a:rPr lang="en-GB" dirty="0"/>
              <a:t> </a:t>
            </a:r>
            <a:r>
              <a:rPr lang="en-GB" dirty="0" smtClean="0"/>
              <a:t>l</a:t>
            </a:r>
            <a:r>
              <a:rPr lang="lt-LT" dirty="0" smtClean="0"/>
              <a:t>eidžiamas laikraštis „Dusetai“</a:t>
            </a:r>
            <a:endParaRPr lang="en-GB" dirty="0" smtClean="0"/>
          </a:p>
          <a:p>
            <a:r>
              <a:rPr lang="en-GB" dirty="0" err="1" smtClean="0"/>
              <a:t>Dail</a:t>
            </a:r>
            <a:r>
              <a:rPr lang="lt-LT" dirty="0" smtClean="0"/>
              <a:t>ės galerija</a:t>
            </a:r>
          </a:p>
          <a:p>
            <a:r>
              <a:rPr lang="lt-LT" dirty="0" smtClean="0"/>
              <a:t>Tremtinių choras</a:t>
            </a:r>
          </a:p>
          <a:p>
            <a:r>
              <a:rPr lang="lt-LT" dirty="0" smtClean="0"/>
              <a:t>Moterų choras</a:t>
            </a:r>
            <a:endParaRPr lang="en-GB" dirty="0"/>
          </a:p>
        </p:txBody>
      </p:sp>
    </p:spTree>
    <p:extLst>
      <p:ext uri="{BB962C8B-B14F-4D97-AF65-F5344CB8AC3E}">
        <p14:creationId xmlns:p14="http://schemas.microsoft.com/office/powerpoint/2010/main" val="3606598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a:t>Tvarkoma Sartų ežero pakrantė (įrengtos pavėsinės, takai, sūpuoklės, tiltelis, prieplauka, veja, skulptūrų parkas, išvalytas ežero dugnas);</a:t>
            </a:r>
          </a:p>
          <a:p>
            <a:r>
              <a:rPr lang="lt-LT" dirty="0"/>
              <a:t>Rekonstruoti nuotekų valymo įrenginiai, nutiesti vandentiekio tinklai, statomas kultūros centras</a:t>
            </a:r>
            <a:r>
              <a:rPr lang="lt-LT" dirty="0" smtClean="0"/>
              <a:t>.</a:t>
            </a:r>
          </a:p>
          <a:p>
            <a:r>
              <a:rPr lang="lt-LT" dirty="0" smtClean="0"/>
              <a:t>Aktyviai bendradarbiaujama su verslininkais.</a:t>
            </a:r>
            <a:endParaRPr lang="en-GB" dirty="0"/>
          </a:p>
        </p:txBody>
      </p:sp>
    </p:spTree>
    <p:extLst>
      <p:ext uri="{BB962C8B-B14F-4D97-AF65-F5344CB8AC3E}">
        <p14:creationId xmlns:p14="http://schemas.microsoft.com/office/powerpoint/2010/main" val="1345154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5616931"/>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10</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341492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1051560"/>
          </a:xfrm>
        </p:spPr>
        <p:txBody>
          <a:bodyPr>
            <a:normAutofit/>
          </a:bodyPr>
          <a:lstStyle/>
          <a:p>
            <a:r>
              <a:rPr lang="en-GB" sz="2700" dirty="0" smtClean="0"/>
              <a:t>E</a:t>
            </a:r>
            <a:r>
              <a:rPr lang="lt-LT" sz="2700" dirty="0" smtClean="0"/>
              <a:t>ŽERĖLIO BENDRUOMENĖS CENTRAS</a:t>
            </a:r>
            <a:r>
              <a:rPr lang="lt-LT" dirty="0" smtClean="0"/>
              <a:t/>
            </a:r>
            <a:br>
              <a:rPr lang="lt-LT" dirty="0" smtClean="0"/>
            </a:br>
            <a:r>
              <a:rPr lang="lt-LT" sz="2400" dirty="0" smtClean="0"/>
              <a:t>Kauno rajonas</a:t>
            </a:r>
            <a:endParaRPr lang="en-GB" sz="2400" dirty="0"/>
          </a:p>
        </p:txBody>
      </p:sp>
      <p:sp>
        <p:nvSpPr>
          <p:cNvPr id="3" name="Content Placeholder 2"/>
          <p:cNvSpPr>
            <a:spLocks noGrp="1"/>
          </p:cNvSpPr>
          <p:nvPr>
            <p:ph idx="1"/>
          </p:nvPr>
        </p:nvSpPr>
        <p:spPr>
          <a:xfrm>
            <a:off x="467544" y="1628800"/>
            <a:ext cx="8183880" cy="4536504"/>
          </a:xfrm>
        </p:spPr>
        <p:txBody>
          <a:bodyPr>
            <a:normAutofit fontScale="85000" lnSpcReduction="20000"/>
          </a:bodyPr>
          <a:lstStyle/>
          <a:p>
            <a:r>
              <a:rPr lang="lt-LT" dirty="0"/>
              <a:t>Per metus surengiama per </a:t>
            </a:r>
            <a:r>
              <a:rPr lang="en-GB" dirty="0"/>
              <a:t>70 </a:t>
            </a:r>
            <a:r>
              <a:rPr lang="en-GB" dirty="0" err="1"/>
              <a:t>kult</a:t>
            </a:r>
            <a:r>
              <a:rPr lang="lt-LT" dirty="0"/>
              <a:t>ūrinių renginių, išvykų.(Išskiriamos: Širdyje dar ne ruduo, Kaimynų šventė, Nakties krepšinis, </a:t>
            </a:r>
          </a:p>
          <a:p>
            <a:r>
              <a:rPr lang="lt-LT" dirty="0"/>
              <a:t>Meno kolektyvai: Mišrus choras, kapela „Samanėlė“, Moterų vokalinis ansamblis, vokalinis tercetas „Svaja“, moterų tautinių šokių grupė „Vijoklė“, mėgėjų teatras „Dialogai“, jaunimo teatro grupė, šaulių vyrų ansamblis „Trimitas“, vaikų teatro grupė „Indigo“, vaikų roko grupė „Kals“, jaunimo roko grupė „Garso faktorius“.</a:t>
            </a:r>
          </a:p>
          <a:p>
            <a:r>
              <a:rPr lang="lt-LT" dirty="0"/>
              <a:t>Veikia pramogų ir sporto klubas. Propaguojamas dviračių sportas, kartingai, tinklinis, krepšinis, šiaurietiškas ėjimas lazdomis</a:t>
            </a:r>
            <a:r>
              <a:rPr lang="lt-LT" dirty="0" smtClean="0"/>
              <a:t>.</a:t>
            </a:r>
            <a:endParaRPr lang="en-GB" dirty="0"/>
          </a:p>
        </p:txBody>
      </p:sp>
    </p:spTree>
    <p:extLst>
      <p:ext uri="{BB962C8B-B14F-4D97-AF65-F5344CB8AC3E}">
        <p14:creationId xmlns:p14="http://schemas.microsoft.com/office/powerpoint/2010/main" val="33965753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274912"/>
          </a:xfrm>
        </p:spPr>
        <p:txBody>
          <a:bodyPr>
            <a:normAutofit/>
          </a:bodyPr>
          <a:lstStyle/>
          <a:p>
            <a:r>
              <a:rPr lang="lt-LT" dirty="0" smtClean="0"/>
              <a:t>Atstatyta autentiška partizanų žeminė, pastatytas kryžius žuvusiems, atstatytas paminklas Lietuvos nepriklausomybei atminti, paminklas fašizmo aukoms atminti</a:t>
            </a:r>
            <a:r>
              <a:rPr lang="en-GB" dirty="0" smtClean="0"/>
              <a:t>,</a:t>
            </a:r>
            <a:r>
              <a:rPr lang="lt-LT" dirty="0" smtClean="0"/>
              <a:t> sutvarkyti </a:t>
            </a:r>
            <a:r>
              <a:rPr lang="en-GB" dirty="0" smtClean="0"/>
              <a:t>1863 m. </a:t>
            </a:r>
            <a:r>
              <a:rPr lang="en-GB" dirty="0" err="1" smtClean="0"/>
              <a:t>sukil</a:t>
            </a:r>
            <a:r>
              <a:rPr lang="lt-LT" dirty="0" smtClean="0"/>
              <a:t>ėlių kapai, pastatytas kryžius „Dievui ir Tėvynei“, pastatyti keli koplytstulpiai, skulptūrų ansamblis, sutvarkyta miesto aikštė.</a:t>
            </a:r>
            <a:endParaRPr lang="en-GB" dirty="0"/>
          </a:p>
        </p:txBody>
      </p:sp>
    </p:spTree>
    <p:extLst>
      <p:ext uri="{BB962C8B-B14F-4D97-AF65-F5344CB8AC3E}">
        <p14:creationId xmlns:p14="http://schemas.microsoft.com/office/powerpoint/2010/main" val="1325646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lt-LT" dirty="0" smtClean="0"/>
          </a:p>
          <a:p>
            <a:r>
              <a:rPr lang="lt-LT" dirty="0" smtClean="0"/>
              <a:t>Nuo </a:t>
            </a:r>
            <a:r>
              <a:rPr lang="en-GB" dirty="0"/>
              <a:t>2004 m. </a:t>
            </a:r>
            <a:r>
              <a:rPr lang="lt-LT" dirty="0"/>
              <a:t>įgyvendinti </a:t>
            </a:r>
            <a:r>
              <a:rPr lang="en-GB" dirty="0"/>
              <a:t>28 </a:t>
            </a:r>
            <a:r>
              <a:rPr lang="en-GB" dirty="0" err="1"/>
              <a:t>projektai</a:t>
            </a:r>
            <a:r>
              <a:rPr lang="en-GB" dirty="0" smtClean="0"/>
              <a:t>;</a:t>
            </a:r>
            <a:endParaRPr lang="lt-LT" dirty="0" smtClean="0"/>
          </a:p>
          <a:p>
            <a:r>
              <a:rPr lang="lt-LT" dirty="0" smtClean="0"/>
              <a:t>Projektas „Saugi kaimynystė – tvirta bendruomenė“. Gyventojai apmokyti savisaugos pagrindų, įrengta vaizdo stebėjimo sistema, įrengta sporto salė</a:t>
            </a:r>
            <a:endParaRPr lang="en-GB" dirty="0"/>
          </a:p>
          <a:p>
            <a:r>
              <a:rPr lang="en-GB" dirty="0" err="1"/>
              <a:t>Suremontuoti</a:t>
            </a:r>
            <a:r>
              <a:rPr lang="en-GB" dirty="0"/>
              <a:t> </a:t>
            </a:r>
            <a:r>
              <a:rPr lang="en-GB" dirty="0" err="1"/>
              <a:t>bendruomen</a:t>
            </a:r>
            <a:r>
              <a:rPr lang="lt-LT" dirty="0"/>
              <a:t>ės namai, pradeta kultūros namų renovacija, </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4149080"/>
            <a:ext cx="3341356" cy="2506017"/>
          </a:xfrm>
          <a:prstGeom prst="rect">
            <a:avLst/>
          </a:prstGeom>
        </p:spPr>
      </p:pic>
    </p:spTree>
    <p:extLst>
      <p:ext uri="{BB962C8B-B14F-4D97-AF65-F5344CB8AC3E}">
        <p14:creationId xmlns:p14="http://schemas.microsoft.com/office/powerpoint/2010/main" val="934810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453509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9,5</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3318452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4581128"/>
            <a:ext cx="2502925" cy="1877194"/>
          </a:xfrm>
          <a:prstGeom prst="rect">
            <a:avLst/>
          </a:prstGeom>
        </p:spPr>
      </p:pic>
      <p:sp>
        <p:nvSpPr>
          <p:cNvPr id="2" name="Title 1"/>
          <p:cNvSpPr>
            <a:spLocks noGrp="1"/>
          </p:cNvSpPr>
          <p:nvPr>
            <p:ph type="title"/>
          </p:nvPr>
        </p:nvSpPr>
        <p:spPr>
          <a:xfrm>
            <a:off x="467544" y="476672"/>
            <a:ext cx="8183880" cy="1051560"/>
          </a:xfrm>
        </p:spPr>
        <p:txBody>
          <a:bodyPr>
            <a:normAutofit fontScale="90000"/>
          </a:bodyPr>
          <a:lstStyle/>
          <a:p>
            <a:r>
              <a:rPr lang="en-GB" dirty="0" smtClean="0"/>
              <a:t>JUKNAI</a:t>
            </a:r>
            <a:r>
              <a:rPr lang="lt-LT" dirty="0" smtClean="0"/>
              <a:t>ČIŲ BENDRUOMENĖ</a:t>
            </a:r>
            <a:br>
              <a:rPr lang="lt-LT" dirty="0" smtClean="0"/>
            </a:br>
            <a:r>
              <a:rPr lang="lt-LT" dirty="0" smtClean="0"/>
              <a:t>Šilutės rajonas</a:t>
            </a:r>
            <a:endParaRPr lang="en-GB" dirty="0"/>
          </a:p>
        </p:txBody>
      </p:sp>
      <p:sp>
        <p:nvSpPr>
          <p:cNvPr id="3" name="Content Placeholder 2"/>
          <p:cNvSpPr>
            <a:spLocks noGrp="1"/>
          </p:cNvSpPr>
          <p:nvPr>
            <p:ph idx="1"/>
          </p:nvPr>
        </p:nvSpPr>
        <p:spPr>
          <a:xfrm>
            <a:off x="467544" y="1628800"/>
            <a:ext cx="8183880" cy="4680520"/>
          </a:xfrm>
        </p:spPr>
        <p:txBody>
          <a:bodyPr/>
          <a:lstStyle/>
          <a:p>
            <a:r>
              <a:rPr lang="lt-LT" dirty="0" smtClean="0"/>
              <a:t>Tradicinė šventė „Visada jauni“, kasmetinis krepšinio turnyras „Kalėda“</a:t>
            </a:r>
          </a:p>
          <a:p>
            <a:r>
              <a:rPr lang="lt-LT" dirty="0" smtClean="0"/>
              <a:t>Bendruomenės nariai tvarko parkų teritorijas, dalyvauja akcijose „Darom“;</a:t>
            </a:r>
          </a:p>
          <a:p>
            <a:r>
              <a:rPr lang="lt-LT" dirty="0" smtClean="0"/>
              <a:t>Pasodinta „Naujagimių giraitė“, „Abiturientų parkas“, „Europos parkas“, „Dainuojančių klevų giraitė“ </a:t>
            </a:r>
            <a:endParaRPr lang="en-GB" dirty="0" smtClean="0"/>
          </a:p>
          <a:p>
            <a:pPr marL="0" indent="0">
              <a:buNone/>
            </a:pPr>
            <a:r>
              <a:rPr lang="lt-LT" dirty="0" smtClean="0"/>
              <a:t>berželių alėja Lietuvos vardo </a:t>
            </a:r>
            <a:endParaRPr lang="en-GB" dirty="0" smtClean="0"/>
          </a:p>
          <a:p>
            <a:pPr marL="0" indent="0">
              <a:buNone/>
            </a:pPr>
            <a:r>
              <a:rPr lang="lt-LT" dirty="0" smtClean="0"/>
              <a:t>tūkstantmečiui paminėti</a:t>
            </a:r>
            <a:endParaRPr lang="en-GB" dirty="0"/>
          </a:p>
        </p:txBody>
      </p:sp>
    </p:spTree>
    <p:extLst>
      <p:ext uri="{BB962C8B-B14F-4D97-AF65-F5344CB8AC3E}">
        <p14:creationId xmlns:p14="http://schemas.microsoft.com/office/powerpoint/2010/main" val="3369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lt-LT" dirty="0"/>
              <a:t>Senjorų šokių kolektyvas „Juknaičiai“</a:t>
            </a:r>
          </a:p>
          <a:p>
            <a:r>
              <a:rPr lang="lt-LT" dirty="0"/>
              <a:t>Moterų vokalinis ansamblis „Vėjūnė“</a:t>
            </a:r>
          </a:p>
          <a:p>
            <a:r>
              <a:rPr lang="lt-LT" dirty="0"/>
              <a:t>Juknaičių jaunimo </a:t>
            </a:r>
            <a:r>
              <a:rPr lang="lt-LT" dirty="0" smtClean="0"/>
              <a:t>klubas</a:t>
            </a:r>
            <a:endParaRPr lang="en-GB" dirty="0"/>
          </a:p>
          <a:p>
            <a:r>
              <a:rPr lang="lt-LT" dirty="0" smtClean="0"/>
              <a:t>Nuo </a:t>
            </a:r>
            <a:r>
              <a:rPr lang="en-GB" dirty="0" smtClean="0"/>
              <a:t>2003 m. </a:t>
            </a:r>
            <a:r>
              <a:rPr lang="en-GB" dirty="0" err="1" smtClean="0"/>
              <a:t>pareng</a:t>
            </a:r>
            <a:r>
              <a:rPr lang="lt-LT" dirty="0" smtClean="0"/>
              <a:t>ė projektų už daugiau nei </a:t>
            </a:r>
            <a:r>
              <a:rPr lang="en-GB" dirty="0" smtClean="0"/>
              <a:t>200 000 Lt.</a:t>
            </a:r>
            <a:endParaRPr lang="lt-LT" dirty="0" smtClean="0"/>
          </a:p>
          <a:p>
            <a:r>
              <a:rPr lang="lt-LT" dirty="0" smtClean="0"/>
              <a:t>Renovuojama poilsio zona, statoma dengta scena, suoleliai;</a:t>
            </a:r>
          </a:p>
          <a:p>
            <a:r>
              <a:rPr lang="lt-LT" dirty="0" smtClean="0"/>
              <a:t>Savo lėšomis įrengta tinklinio aikštelė.</a:t>
            </a:r>
            <a:endParaRPr lang="en-GB" dirty="0"/>
          </a:p>
        </p:txBody>
      </p:sp>
    </p:spTree>
    <p:extLst>
      <p:ext uri="{BB962C8B-B14F-4D97-AF65-F5344CB8AC3E}">
        <p14:creationId xmlns:p14="http://schemas.microsoft.com/office/powerpoint/2010/main" val="3176983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63049126"/>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8</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lt-LT" dirty="0" smtClean="0"/>
                        <a:t>-</a:t>
                      </a:r>
                      <a:endParaRPr lang="en-GB" dirty="0"/>
                    </a:p>
                  </a:txBody>
                  <a:tcPr/>
                </a:tc>
              </a:tr>
            </a:tbl>
          </a:graphicData>
        </a:graphic>
      </p:graphicFrame>
    </p:spTree>
    <p:extLst>
      <p:ext uri="{BB962C8B-B14F-4D97-AF65-F5344CB8AC3E}">
        <p14:creationId xmlns:p14="http://schemas.microsoft.com/office/powerpoint/2010/main" val="2225923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83880" cy="1008112"/>
          </a:xfrm>
        </p:spPr>
        <p:txBody>
          <a:bodyPr>
            <a:normAutofit fontScale="90000"/>
          </a:bodyPr>
          <a:lstStyle/>
          <a:p>
            <a:r>
              <a:rPr lang="en-GB" dirty="0" smtClean="0"/>
              <a:t>KAULAKI</a:t>
            </a:r>
            <a:r>
              <a:rPr lang="lt-LT" dirty="0" smtClean="0"/>
              <a:t>Ų KAIMO BENDRUOMENĖ</a:t>
            </a:r>
            <a:br>
              <a:rPr lang="lt-LT" dirty="0" smtClean="0"/>
            </a:br>
            <a:r>
              <a:rPr lang="lt-LT" dirty="0" smtClean="0"/>
              <a:t>Raseinių rajonas</a:t>
            </a:r>
            <a:endParaRPr lang="en-GB" dirty="0"/>
          </a:p>
        </p:txBody>
      </p:sp>
      <p:sp>
        <p:nvSpPr>
          <p:cNvPr id="3" name="Content Placeholder 2"/>
          <p:cNvSpPr>
            <a:spLocks noGrp="1"/>
          </p:cNvSpPr>
          <p:nvPr>
            <p:ph idx="1"/>
          </p:nvPr>
        </p:nvSpPr>
        <p:spPr>
          <a:xfrm>
            <a:off x="539552" y="1628800"/>
            <a:ext cx="8183880" cy="4187952"/>
          </a:xfrm>
        </p:spPr>
        <p:txBody>
          <a:bodyPr>
            <a:normAutofit/>
          </a:bodyPr>
          <a:lstStyle/>
          <a:p>
            <a:pPr marL="0" indent="0">
              <a:buNone/>
            </a:pPr>
            <a:r>
              <a:rPr lang="lt-LT" dirty="0" smtClean="0"/>
              <a:t>Aktyviai organizuojami kultūriniai renginiai, šventės. Paminėtini: dalyvavimas teatro šventėse, rudens šventei paruoštas gėlių kilimas bei rudeninių gėlių skėtis, tradiciškai advento laikotarpiu daugiau dėmesio skiriama sunkiau gyvenančioms šeimoms, senoliams, remiami bėdos ištikti gyventojai. Penkti metai organizuoja medžio drožėjų vasaros stovyklą.</a:t>
            </a:r>
            <a:endParaRPr lang="en-GB" dirty="0"/>
          </a:p>
        </p:txBody>
      </p:sp>
    </p:spTree>
    <p:extLst>
      <p:ext uri="{BB962C8B-B14F-4D97-AF65-F5344CB8AC3E}">
        <p14:creationId xmlns:p14="http://schemas.microsoft.com/office/powerpoint/2010/main" val="18968366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smtClean="0"/>
              <a:t>Moterų ansamblis</a:t>
            </a:r>
          </a:p>
          <a:p>
            <a:r>
              <a:rPr lang="lt-LT" dirty="0" smtClean="0"/>
              <a:t>Jaunimo grupė „Liolingėlė“</a:t>
            </a:r>
          </a:p>
          <a:p>
            <a:r>
              <a:rPr lang="lt-LT" dirty="0" smtClean="0"/>
              <a:t>Bendruomenės patalpose veikia mažoji meno galerija</a:t>
            </a:r>
          </a:p>
          <a:p>
            <a:r>
              <a:rPr lang="lt-LT" dirty="0" smtClean="0"/>
              <a:t>Gyvenvietė nominuojama kaip gražiausiai besitvarkanti. Organizuojamos tvarkymosi talkos, gražiausių sodybų konkursai;</a:t>
            </a:r>
          </a:p>
          <a:p>
            <a:r>
              <a:rPr lang="lt-LT" dirty="0" smtClean="0"/>
              <a:t>Bendruomenė prižiūri vietos tvenkinį, tvarko „Sveikatingumo ir žvalumo taką“</a:t>
            </a:r>
          </a:p>
          <a:p>
            <a:endParaRPr lang="lt-LT" dirty="0" smtClean="0"/>
          </a:p>
        </p:txBody>
      </p:sp>
    </p:spTree>
    <p:extLst>
      <p:ext uri="{BB962C8B-B14F-4D97-AF65-F5344CB8AC3E}">
        <p14:creationId xmlns:p14="http://schemas.microsoft.com/office/powerpoint/2010/main" val="5920428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998342"/>
            <a:ext cx="3907135" cy="2926580"/>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lt-LT" dirty="0" smtClean="0"/>
              <a:t>Nuo </a:t>
            </a:r>
            <a:r>
              <a:rPr lang="en-GB" dirty="0" smtClean="0"/>
              <a:t>2008 m. </a:t>
            </a:r>
            <a:r>
              <a:rPr lang="lt-LT" dirty="0" smtClean="0"/>
              <a:t>įgyvendino </a:t>
            </a:r>
            <a:r>
              <a:rPr lang="en-GB" dirty="0" smtClean="0"/>
              <a:t>14 </a:t>
            </a:r>
            <a:r>
              <a:rPr lang="en-GB" dirty="0" err="1" smtClean="0"/>
              <a:t>projekt</a:t>
            </a:r>
            <a:r>
              <a:rPr lang="lt-LT" dirty="0" smtClean="0"/>
              <a:t>ų</a:t>
            </a:r>
          </a:p>
          <a:p>
            <a:r>
              <a:rPr lang="lt-LT" dirty="0" smtClean="0"/>
              <a:t>Kartu su rajono savivaldybe gavo fondų paramą Kultūros namų renovacijai, pėščiųjų takų įrengimui, sporto aikštelių ir estrados įrengimui;</a:t>
            </a:r>
          </a:p>
          <a:p>
            <a:r>
              <a:rPr lang="lt-LT" dirty="0" smtClean="0"/>
              <a:t>Įrengti vandens </a:t>
            </a:r>
            <a:endParaRPr lang="en-GB" dirty="0" smtClean="0"/>
          </a:p>
          <a:p>
            <a:pPr marL="0" indent="0">
              <a:buNone/>
            </a:pPr>
            <a:r>
              <a:rPr lang="lt-LT" dirty="0" smtClean="0"/>
              <a:t>valymo įrenginiai, </a:t>
            </a:r>
            <a:endParaRPr lang="en-GB" dirty="0" smtClean="0"/>
          </a:p>
          <a:p>
            <a:pPr marL="0" indent="0">
              <a:buNone/>
            </a:pPr>
            <a:r>
              <a:rPr lang="lt-LT" dirty="0" smtClean="0"/>
              <a:t>Liolingos tvenkiniui </a:t>
            </a:r>
            <a:endParaRPr lang="en-GB" dirty="0" smtClean="0"/>
          </a:p>
          <a:p>
            <a:pPr marL="0" indent="0">
              <a:buNone/>
            </a:pPr>
            <a:r>
              <a:rPr lang="lt-LT" dirty="0" smtClean="0"/>
              <a:t>apsaugoti įrengti </a:t>
            </a:r>
            <a:endParaRPr lang="en-GB" dirty="0" smtClean="0"/>
          </a:p>
          <a:p>
            <a:pPr marL="0" indent="0">
              <a:buNone/>
            </a:pPr>
            <a:r>
              <a:rPr lang="lt-LT" dirty="0" smtClean="0"/>
              <a:t>specialūs srutų </a:t>
            </a:r>
            <a:endParaRPr lang="en-GB" dirty="0" smtClean="0"/>
          </a:p>
          <a:p>
            <a:pPr marL="0" indent="0">
              <a:buNone/>
            </a:pPr>
            <a:r>
              <a:rPr lang="lt-LT" dirty="0" smtClean="0"/>
              <a:t>rezervuarai;</a:t>
            </a:r>
          </a:p>
          <a:p>
            <a:r>
              <a:rPr lang="lt-LT" dirty="0" smtClean="0"/>
              <a:t>Miestelį puošia medžio</a:t>
            </a:r>
            <a:endParaRPr lang="en-GB" dirty="0" smtClean="0"/>
          </a:p>
          <a:p>
            <a:pPr marL="0" indent="0">
              <a:buNone/>
            </a:pPr>
            <a:r>
              <a:rPr lang="lt-LT" dirty="0" smtClean="0"/>
              <a:t> skulptūros.</a:t>
            </a:r>
          </a:p>
          <a:p>
            <a:endParaRPr lang="lt-LT" dirty="0" smtClean="0"/>
          </a:p>
          <a:p>
            <a:endParaRPr lang="en-GB" dirty="0"/>
          </a:p>
        </p:txBody>
      </p:sp>
    </p:spTree>
    <p:extLst>
      <p:ext uri="{BB962C8B-B14F-4D97-AF65-F5344CB8AC3E}">
        <p14:creationId xmlns:p14="http://schemas.microsoft.com/office/powerpoint/2010/main" val="2574227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16619656"/>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8</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14292888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1051560"/>
          </a:xfrm>
        </p:spPr>
        <p:txBody>
          <a:bodyPr>
            <a:normAutofit fontScale="90000"/>
          </a:bodyPr>
          <a:lstStyle/>
          <a:p>
            <a:r>
              <a:rPr lang="en-GB" dirty="0" smtClean="0"/>
              <a:t>KLOVAINI</a:t>
            </a:r>
            <a:r>
              <a:rPr lang="lt-LT" dirty="0" smtClean="0"/>
              <a:t>Ų BENDRUOMENĖ</a:t>
            </a:r>
            <a:br>
              <a:rPr lang="lt-LT" dirty="0" smtClean="0"/>
            </a:br>
            <a:r>
              <a:rPr lang="lt-LT" dirty="0" smtClean="0"/>
              <a:t>Pakruojo rajonas</a:t>
            </a:r>
            <a:endParaRPr lang="en-GB" dirty="0"/>
          </a:p>
        </p:txBody>
      </p:sp>
      <p:sp>
        <p:nvSpPr>
          <p:cNvPr id="3" name="Content Placeholder 2"/>
          <p:cNvSpPr>
            <a:spLocks noGrp="1"/>
          </p:cNvSpPr>
          <p:nvPr>
            <p:ph idx="1"/>
          </p:nvPr>
        </p:nvSpPr>
        <p:spPr>
          <a:xfrm>
            <a:off x="539552" y="1628800"/>
            <a:ext cx="8183880" cy="4187952"/>
          </a:xfrm>
        </p:spPr>
        <p:txBody>
          <a:bodyPr>
            <a:normAutofit fontScale="92500" lnSpcReduction="10000"/>
          </a:bodyPr>
          <a:lstStyle/>
          <a:p>
            <a:r>
              <a:rPr lang="lt-LT" dirty="0" smtClean="0"/>
              <a:t>Bendruomenė teikia paramą nukentėjusiems nuo gaisro, vagysčių.</a:t>
            </a:r>
          </a:p>
          <a:p>
            <a:r>
              <a:rPr lang="lt-LT" dirty="0" smtClean="0"/>
              <a:t>Rengia įvairius kultūrinius renginius, popietes, ekskursijas. Paminėtinos šventė – Oninės, „Ąžuolų stiprybė mumyse“, „Žvejų varžybos“, „Po darbų“;</a:t>
            </a:r>
          </a:p>
          <a:p>
            <a:r>
              <a:rPr lang="lt-LT" dirty="0" smtClean="0"/>
              <a:t>Vietos gyventojai – senovinių amatų puoselėtojai, bitininkai, tautodailininkai, menininkai;</a:t>
            </a:r>
          </a:p>
          <a:p>
            <a:r>
              <a:rPr lang="lt-LT" dirty="0" smtClean="0"/>
              <a:t>Propaguojamas sveikas gyvenimo būdas organizuojant sportines varžybas</a:t>
            </a:r>
          </a:p>
          <a:p>
            <a:endParaRPr lang="en-GB" dirty="0"/>
          </a:p>
        </p:txBody>
      </p:sp>
    </p:spTree>
    <p:extLst>
      <p:ext uri="{BB962C8B-B14F-4D97-AF65-F5344CB8AC3E}">
        <p14:creationId xmlns:p14="http://schemas.microsoft.com/office/powerpoint/2010/main" val="1749130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contrast="-76000"/>
                    </a14:imgEffect>
                  </a14:imgLayer>
                </a14:imgProps>
              </a:ext>
              <a:ext uri="{28A0092B-C50C-407E-A947-70E740481C1C}">
                <a14:useLocalDpi xmlns:a14="http://schemas.microsoft.com/office/drawing/2010/main" val="0"/>
              </a:ext>
            </a:extLst>
          </a:blip>
          <a:stretch>
            <a:fillRect/>
          </a:stretch>
        </p:blipFill>
        <p:spPr>
          <a:xfrm>
            <a:off x="395536" y="404663"/>
            <a:ext cx="7782060" cy="5829033"/>
          </a:xfrm>
          <a:prstGeom prst="rect">
            <a:avLst/>
          </a:prstGeom>
        </p:spPr>
      </p:pic>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a:solidFill>
                  <a:schemeClr val="bg1"/>
                </a:solidFill>
              </a:rPr>
              <a:t>Bendruomenė renka ir užrašo atsiminimus apie krašto praeitį, tradicijas, kuria nuotraukų archyvą</a:t>
            </a:r>
            <a:r>
              <a:rPr lang="lt-LT" dirty="0" smtClean="0">
                <a:solidFill>
                  <a:schemeClr val="bg1"/>
                </a:solidFill>
              </a:rPr>
              <a:t>;</a:t>
            </a:r>
          </a:p>
          <a:p>
            <a:r>
              <a:rPr lang="lt-LT" dirty="0" smtClean="0">
                <a:solidFill>
                  <a:schemeClr val="bg1"/>
                </a:solidFill>
              </a:rPr>
              <a:t>Puoselėjamas senasis Klovainių ąžuolas;</a:t>
            </a:r>
          </a:p>
          <a:p>
            <a:r>
              <a:rPr lang="lt-LT" dirty="0" smtClean="0">
                <a:solidFill>
                  <a:schemeClr val="bg1"/>
                </a:solidFill>
              </a:rPr>
              <a:t>Klovainių dolomito kasykla – darbo vieta daugeliui gyventojų.</a:t>
            </a:r>
            <a:endParaRPr lang="lt-LT" dirty="0">
              <a:solidFill>
                <a:schemeClr val="bg1"/>
              </a:solidFill>
            </a:endParaRPr>
          </a:p>
          <a:p>
            <a:endParaRPr lang="en-GB" dirty="0"/>
          </a:p>
        </p:txBody>
      </p:sp>
    </p:spTree>
    <p:extLst>
      <p:ext uri="{BB962C8B-B14F-4D97-AF65-F5344CB8AC3E}">
        <p14:creationId xmlns:p14="http://schemas.microsoft.com/office/powerpoint/2010/main" val="1736236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smtClean="0"/>
              <a:t>Bendruomenės gyventojai rūpinasi miestelio aplinka, vandens telkinių pakrantėmis, pakelėmis.</a:t>
            </a:r>
          </a:p>
          <a:p>
            <a:r>
              <a:rPr lang="lt-LT" dirty="0" smtClean="0"/>
              <a:t>Rekonstravus seną pastatą, įrengtas bendruomenės centras;</a:t>
            </a:r>
          </a:p>
          <a:p>
            <a:r>
              <a:rPr lang="lt-LT" dirty="0" smtClean="0"/>
              <a:t>Už fondų lėšas sutvarkyta per miestelį tekančios Daugyvenės pakrantė, įrengtos vaikų žaidimų, sporto ir kultūrinių renginių aikštelės;</a:t>
            </a:r>
            <a:endParaRPr lang="en-GB" dirty="0"/>
          </a:p>
        </p:txBody>
      </p:sp>
    </p:spTree>
    <p:extLst>
      <p:ext uri="{BB962C8B-B14F-4D97-AF65-F5344CB8AC3E}">
        <p14:creationId xmlns:p14="http://schemas.microsoft.com/office/powerpoint/2010/main" val="1924727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0426436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7</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2782839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31000"/>
                    </a14:imgEffect>
                  </a14:imgLayer>
                </a14:imgProps>
              </a:ext>
              <a:ext uri="{28A0092B-C50C-407E-A947-70E740481C1C}">
                <a14:useLocalDpi xmlns:a14="http://schemas.microsoft.com/office/drawing/2010/main" val="0"/>
              </a:ext>
            </a:extLst>
          </a:blip>
          <a:stretch>
            <a:fillRect/>
          </a:stretch>
        </p:blipFill>
        <p:spPr>
          <a:xfrm>
            <a:off x="6077364" y="4725144"/>
            <a:ext cx="2699700" cy="1785739"/>
          </a:xfrm>
          <a:prstGeom prst="rect">
            <a:avLst/>
          </a:prstGeom>
        </p:spPr>
      </p:pic>
      <p:sp>
        <p:nvSpPr>
          <p:cNvPr id="2" name="Title 1"/>
          <p:cNvSpPr>
            <a:spLocks noGrp="1"/>
          </p:cNvSpPr>
          <p:nvPr>
            <p:ph type="title"/>
          </p:nvPr>
        </p:nvSpPr>
        <p:spPr>
          <a:xfrm>
            <a:off x="467544" y="476672"/>
            <a:ext cx="8183880" cy="1296144"/>
          </a:xfrm>
        </p:spPr>
        <p:txBody>
          <a:bodyPr>
            <a:normAutofit/>
          </a:bodyPr>
          <a:lstStyle/>
          <a:p>
            <a:r>
              <a:rPr lang="lt-LT" sz="2700" dirty="0" smtClean="0"/>
              <a:t>KAIMO BENDRUOMENĖ „MŪSŲ LABARDŽIAI“</a:t>
            </a:r>
            <a:r>
              <a:rPr lang="lt-LT" dirty="0" smtClean="0"/>
              <a:t/>
            </a:r>
            <a:br>
              <a:rPr lang="lt-LT" dirty="0" smtClean="0"/>
            </a:br>
            <a:r>
              <a:rPr lang="lt-LT" sz="2000" dirty="0" smtClean="0"/>
              <a:t>Rietavas</a:t>
            </a:r>
            <a:endParaRPr lang="en-GB" sz="2000" dirty="0"/>
          </a:p>
        </p:txBody>
      </p:sp>
      <p:sp>
        <p:nvSpPr>
          <p:cNvPr id="3" name="Content Placeholder 2"/>
          <p:cNvSpPr>
            <a:spLocks noGrp="1"/>
          </p:cNvSpPr>
          <p:nvPr>
            <p:ph idx="1"/>
          </p:nvPr>
        </p:nvSpPr>
        <p:spPr>
          <a:xfrm>
            <a:off x="467544" y="1988840"/>
            <a:ext cx="8183880" cy="3827912"/>
          </a:xfrm>
        </p:spPr>
        <p:txBody>
          <a:bodyPr>
            <a:normAutofit fontScale="77500" lnSpcReduction="20000"/>
          </a:bodyPr>
          <a:lstStyle/>
          <a:p>
            <a:r>
              <a:rPr lang="lt-LT" dirty="0" smtClean="0"/>
              <a:t>Aktyviai organizuoja kultūrinius renginius. Tradicinės kaimo šventės metu kuriamas aukuras;</a:t>
            </a:r>
          </a:p>
          <a:p>
            <a:r>
              <a:rPr lang="lt-LT" dirty="0" smtClean="0"/>
              <a:t>Turi savo vėliavą ir himną;</a:t>
            </a:r>
          </a:p>
          <a:p>
            <a:r>
              <a:rPr lang="lt-LT" dirty="0" smtClean="0"/>
              <a:t>Renovuotame pastate įsikūrė bendruomenės namai;</a:t>
            </a:r>
          </a:p>
          <a:p>
            <a:r>
              <a:rPr lang="lt-LT" dirty="0" smtClean="0"/>
              <a:t>Būrelis „Moterų seklyčia“ kaimo moteris sudomina įvairiais rankdarbiais, mokymais apie sveiką gyvenseną.</a:t>
            </a:r>
          </a:p>
          <a:p>
            <a:r>
              <a:rPr lang="lt-LT" dirty="0" smtClean="0"/>
              <a:t>Verslininkų pagalba įrengtas</a:t>
            </a:r>
            <a:r>
              <a:rPr lang="lt-LT" dirty="0"/>
              <a:t> </a:t>
            </a:r>
            <a:r>
              <a:rPr lang="lt-LT" dirty="0" smtClean="0"/>
              <a:t>poilsio parkas, prižiūrimas jau </a:t>
            </a:r>
            <a:r>
              <a:rPr lang="en-GB" dirty="0" smtClean="0"/>
              <a:t>10 met</a:t>
            </a:r>
            <a:r>
              <a:rPr lang="lt-LT" dirty="0" smtClean="0"/>
              <a:t>ų. </a:t>
            </a:r>
            <a:endParaRPr lang="en-GB" dirty="0" smtClean="0"/>
          </a:p>
          <a:p>
            <a:pPr marL="0" indent="0">
              <a:buNone/>
            </a:pPr>
            <a:r>
              <a:rPr lang="lt-LT" dirty="0" smtClean="0"/>
              <a:t>Parką puošia mediniai nameliai,</a:t>
            </a:r>
            <a:endParaRPr lang="en-GB" dirty="0" smtClean="0"/>
          </a:p>
          <a:p>
            <a:pPr marL="0" indent="0">
              <a:buNone/>
            </a:pPr>
            <a:r>
              <a:rPr lang="lt-LT" dirty="0" smtClean="0"/>
              <a:t> įrengta scena, suoleliai, pavėsinės.</a:t>
            </a:r>
          </a:p>
          <a:p>
            <a:endParaRPr lang="en-GB" dirty="0"/>
          </a:p>
        </p:txBody>
      </p:sp>
    </p:spTree>
    <p:extLst>
      <p:ext uri="{BB962C8B-B14F-4D97-AF65-F5344CB8AC3E}">
        <p14:creationId xmlns:p14="http://schemas.microsoft.com/office/powerpoint/2010/main" val="33641469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lt-LT" dirty="0" smtClean="0"/>
              <a:t>Nuo </a:t>
            </a:r>
            <a:r>
              <a:rPr lang="en-GB" dirty="0" smtClean="0"/>
              <a:t>2004 m. </a:t>
            </a:r>
            <a:r>
              <a:rPr lang="lt-LT" dirty="0" smtClean="0"/>
              <a:t>įgyvendino </a:t>
            </a:r>
            <a:r>
              <a:rPr lang="en-GB" dirty="0" smtClean="0"/>
              <a:t>10 </a:t>
            </a:r>
            <a:r>
              <a:rPr lang="en-GB" dirty="0" err="1" smtClean="0"/>
              <a:t>projekt</a:t>
            </a:r>
            <a:r>
              <a:rPr lang="lt-LT" dirty="0" smtClean="0"/>
              <a:t>ų</a:t>
            </a:r>
          </a:p>
          <a:p>
            <a:r>
              <a:rPr lang="lt-LT" dirty="0" smtClean="0"/>
              <a:t>Kaimas pelnęs gražiausio kaimo vardą savivaldybėje, turi gražiausią </a:t>
            </a:r>
            <a:r>
              <a:rPr lang="en-GB" dirty="0" smtClean="0"/>
              <a:t>2010 m.</a:t>
            </a:r>
            <a:r>
              <a:rPr lang="lt-LT" dirty="0" smtClean="0"/>
              <a:t> savivaldybės gatvę</a:t>
            </a:r>
            <a:r>
              <a:rPr lang="en-GB" dirty="0" smtClean="0"/>
              <a:t>;</a:t>
            </a:r>
          </a:p>
          <a:p>
            <a:r>
              <a:rPr lang="en-GB" dirty="0" err="1" smtClean="0"/>
              <a:t>Organizuojamos</a:t>
            </a:r>
            <a:r>
              <a:rPr lang="en-GB" dirty="0" smtClean="0"/>
              <a:t> </a:t>
            </a:r>
            <a:r>
              <a:rPr lang="en-GB" dirty="0" err="1" smtClean="0"/>
              <a:t>talkos</a:t>
            </a:r>
            <a:r>
              <a:rPr lang="en-GB" dirty="0" smtClean="0"/>
              <a:t>, </a:t>
            </a:r>
            <a:r>
              <a:rPr lang="en-GB" dirty="0" err="1" smtClean="0"/>
              <a:t>tvarkoma</a:t>
            </a:r>
            <a:r>
              <a:rPr lang="en-GB" dirty="0" smtClean="0"/>
              <a:t> </a:t>
            </a:r>
            <a:r>
              <a:rPr lang="en-GB" dirty="0" err="1" smtClean="0"/>
              <a:t>kaimelio</a:t>
            </a:r>
            <a:r>
              <a:rPr lang="en-GB" dirty="0" smtClean="0"/>
              <a:t> </a:t>
            </a:r>
            <a:r>
              <a:rPr lang="en-GB" dirty="0" err="1" smtClean="0"/>
              <a:t>aplinka</a:t>
            </a:r>
            <a:r>
              <a:rPr lang="en-GB" dirty="0" smtClean="0"/>
              <a:t>, </a:t>
            </a:r>
            <a:r>
              <a:rPr lang="en-GB" dirty="0" err="1" smtClean="0"/>
              <a:t>senosios</a:t>
            </a:r>
            <a:r>
              <a:rPr lang="en-GB" dirty="0" smtClean="0"/>
              <a:t> </a:t>
            </a:r>
            <a:r>
              <a:rPr lang="en-GB" dirty="0" err="1" smtClean="0"/>
              <a:t>kapinait</a:t>
            </a:r>
            <a:r>
              <a:rPr lang="lt-LT" dirty="0" smtClean="0"/>
              <a:t>ės, dalyvaujama akcijoje „Darom“.</a:t>
            </a:r>
          </a:p>
          <a:p>
            <a:r>
              <a:rPr lang="lt-LT" dirty="0" smtClean="0"/>
              <a:t>Projektas „Vanduo ir sveikata Lietuvos kaime“ padėjo ištirti tvenkinio vandens kokybę, įsigyti masažo stalą.</a:t>
            </a:r>
            <a:endParaRPr lang="en-GB" dirty="0"/>
          </a:p>
        </p:txBody>
      </p:sp>
    </p:spTree>
    <p:extLst>
      <p:ext uri="{BB962C8B-B14F-4D97-AF65-F5344CB8AC3E}">
        <p14:creationId xmlns:p14="http://schemas.microsoft.com/office/powerpoint/2010/main" val="3986813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48368786"/>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6,5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7</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3188964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83880" cy="1051560"/>
          </a:xfrm>
        </p:spPr>
        <p:txBody>
          <a:bodyPr>
            <a:normAutofit fontScale="90000"/>
          </a:bodyPr>
          <a:lstStyle/>
          <a:p>
            <a:r>
              <a:rPr lang="en-GB" dirty="0" smtClean="0"/>
              <a:t>MAR</a:t>
            </a:r>
            <a:r>
              <a:rPr lang="lt-LT" dirty="0"/>
              <a:t>G</a:t>
            </a:r>
            <a:r>
              <a:rPr lang="en-GB" dirty="0" smtClean="0"/>
              <a:t>ININK</a:t>
            </a:r>
            <a:r>
              <a:rPr lang="lt-LT" dirty="0" smtClean="0"/>
              <a:t>Ų BENDRUOMENĖ</a:t>
            </a:r>
            <a:br>
              <a:rPr lang="lt-LT" dirty="0" smtClean="0"/>
            </a:br>
            <a:r>
              <a:rPr lang="lt-LT" dirty="0" smtClean="0"/>
              <a:t>Kauno rajonas</a:t>
            </a:r>
            <a:endParaRPr lang="en-GB" dirty="0"/>
          </a:p>
        </p:txBody>
      </p:sp>
      <p:sp>
        <p:nvSpPr>
          <p:cNvPr id="3" name="Content Placeholder 2"/>
          <p:cNvSpPr>
            <a:spLocks noGrp="1"/>
          </p:cNvSpPr>
          <p:nvPr>
            <p:ph idx="1"/>
          </p:nvPr>
        </p:nvSpPr>
        <p:spPr>
          <a:xfrm>
            <a:off x="467544" y="1628800"/>
            <a:ext cx="8183880" cy="4187952"/>
          </a:xfrm>
        </p:spPr>
        <p:txBody>
          <a:bodyPr>
            <a:normAutofit fontScale="77500" lnSpcReduction="20000"/>
          </a:bodyPr>
          <a:lstStyle/>
          <a:p>
            <a:r>
              <a:rPr lang="lt-LT" dirty="0" smtClean="0"/>
              <a:t>Įsikūrusi šių metų pradžioje.</a:t>
            </a:r>
          </a:p>
          <a:p>
            <a:r>
              <a:rPr lang="lt-LT" dirty="0" smtClean="0"/>
              <a:t>Sukurtas bendruomenės tinklalapis, kurio šūkis „Čia gyventi gera“.</a:t>
            </a:r>
          </a:p>
          <a:p>
            <a:r>
              <a:rPr lang="lt-LT" dirty="0" smtClean="0"/>
              <a:t>Bendruomenė paskatino vietos kunigą, senąją bažnyčią naudoti ne tik kaip tikinčiųjų namus, bet ir kaip bendruomenės kultūrinių renginių ir susibūrimų vieta. </a:t>
            </a:r>
          </a:p>
          <a:p>
            <a:r>
              <a:rPr lang="lt-LT" dirty="0" smtClean="0"/>
              <a:t>Jau įvyko pirmasis koncertas su Smoriginu, Ditkovskiu. Rugsėjį čia vyks džiazo koncertas su atlikėjais ir iš užsienio. </a:t>
            </a:r>
            <a:r>
              <a:rPr lang="en-GB" dirty="0" smtClean="0"/>
              <a:t>2012 m. </a:t>
            </a:r>
            <a:r>
              <a:rPr lang="en-GB" dirty="0" err="1" smtClean="0"/>
              <a:t>bendruomen</a:t>
            </a:r>
            <a:r>
              <a:rPr lang="lt-LT" dirty="0" smtClean="0"/>
              <a:t>ė pasiekė čia rengti Pažaislio muzikos koncertus.</a:t>
            </a:r>
          </a:p>
          <a:p>
            <a:r>
              <a:rPr lang="lt-LT" dirty="0" smtClean="0"/>
              <a:t>Tradininės kaimo šventės metu, verslininkai bendruomenei padovanojo keptą kiaulę, įrengė estradą, sukūrė sėdimas vietas, pasirūpino atlikėjais.</a:t>
            </a:r>
            <a:endParaRPr lang="en-GB" dirty="0"/>
          </a:p>
        </p:txBody>
      </p:sp>
    </p:spTree>
    <p:extLst>
      <p:ext uri="{BB962C8B-B14F-4D97-AF65-F5344CB8AC3E}">
        <p14:creationId xmlns:p14="http://schemas.microsoft.com/office/powerpoint/2010/main" val="14534559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50000" contrast="-57000"/>
                    </a14:imgEffect>
                  </a14:imgLayer>
                </a14:imgProps>
              </a:ext>
              <a:ext uri="{28A0092B-C50C-407E-A947-70E740481C1C}">
                <a14:useLocalDpi xmlns:a14="http://schemas.microsoft.com/office/drawing/2010/main" val="0"/>
              </a:ext>
            </a:extLst>
          </a:blip>
          <a:stretch>
            <a:fillRect/>
          </a:stretch>
        </p:blipFill>
        <p:spPr>
          <a:xfrm>
            <a:off x="755576" y="620688"/>
            <a:ext cx="7854353" cy="5274456"/>
          </a:xfrm>
          <a:prstGeom prst="rect">
            <a:avLst/>
          </a:prstGeom>
        </p:spPr>
      </p:pic>
      <p:sp>
        <p:nvSpPr>
          <p:cNvPr id="3" name="Content Placeholder 2"/>
          <p:cNvSpPr>
            <a:spLocks noGrp="1"/>
          </p:cNvSpPr>
          <p:nvPr>
            <p:ph idx="1"/>
          </p:nvPr>
        </p:nvSpPr>
        <p:spPr>
          <a:xfrm>
            <a:off x="502920" y="530352"/>
            <a:ext cx="8183880" cy="5418928"/>
          </a:xfrm>
        </p:spPr>
        <p:txBody>
          <a:bodyPr>
            <a:normAutofit fontScale="92500" lnSpcReduction="10000"/>
          </a:bodyPr>
          <a:lstStyle/>
          <a:p>
            <a:r>
              <a:rPr lang="lt-LT" b="1" dirty="0" smtClean="0"/>
              <a:t>Bendruomenė rūpinasi </a:t>
            </a:r>
            <a:r>
              <a:rPr lang="en-GB" b="1" dirty="0" smtClean="0"/>
              <a:t>17 a. </a:t>
            </a:r>
            <a:r>
              <a:rPr lang="en-GB" b="1" dirty="0" err="1" smtClean="0"/>
              <a:t>kult</a:t>
            </a:r>
            <a:r>
              <a:rPr lang="lt-LT" b="1" dirty="0" smtClean="0"/>
              <a:t>ūriniu paminklu – Bažnyčia. Įvairių fondų pagalba, Bažnyčia nuolat atnaujinama, renovuojama. Kartu tvarkoma ir unikali medinė varpinė.</a:t>
            </a:r>
          </a:p>
          <a:p>
            <a:r>
              <a:rPr lang="lt-LT" b="1" dirty="0" smtClean="0"/>
              <a:t>Bendruomenė pradėjo įgyvendinti projektą „Saugus kaimas“, kurio metu bus įrengtos vaizdo stebėjimo kameros, gyventojai sudarys savitarpio pagalbos sutartis.</a:t>
            </a:r>
          </a:p>
          <a:p>
            <a:r>
              <a:rPr lang="lt-LT" b="1" dirty="0" smtClean="0"/>
              <a:t>Panaudos sutartimi gavę klebonijos pastatą, bendruomenė paruošė planus čia įkurti jaunimo užimtumo patalpas, biblioteką, renginių patalpas;</a:t>
            </a:r>
            <a:endParaRPr lang="en-GB" b="1" dirty="0"/>
          </a:p>
        </p:txBody>
      </p:sp>
    </p:spTree>
    <p:extLst>
      <p:ext uri="{BB962C8B-B14F-4D97-AF65-F5344CB8AC3E}">
        <p14:creationId xmlns:p14="http://schemas.microsoft.com/office/powerpoint/2010/main" val="2635289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274912"/>
          </a:xfrm>
        </p:spPr>
        <p:txBody>
          <a:bodyPr>
            <a:normAutofit fontScale="92500" lnSpcReduction="20000"/>
          </a:bodyPr>
          <a:lstStyle/>
          <a:p>
            <a:r>
              <a:rPr lang="lt-LT" dirty="0" smtClean="0"/>
              <a:t>Bendruomenė pasirūpino sukviesti aplinkosaugos specialistus, galinčius pamokyti kaimo gyventojus, kaip tvarkytis kiaulių ir karvių fermose, kad ūkininkavimas nekenktų aplinkai; Inicijuotas vandens kokybės tyrimas kaime.</a:t>
            </a:r>
          </a:p>
          <a:p>
            <a:r>
              <a:rPr lang="lt-LT" dirty="0" smtClean="0"/>
              <a:t>Bendruomenė skatina naujausių technologijų taikymą kaime, todėl kaimo ūkininkai aktyviai supažindinami su naujausiomis technologijomis, ieškoma būdų jas įsigyti;</a:t>
            </a:r>
          </a:p>
          <a:p>
            <a:r>
              <a:rPr lang="lt-LT" dirty="0" smtClean="0"/>
              <a:t>Kaime veikiantis verslas yra sukūręs </a:t>
            </a:r>
            <a:r>
              <a:rPr lang="en-GB" dirty="0" smtClean="0"/>
              <a:t>120 </a:t>
            </a:r>
            <a:r>
              <a:rPr lang="en-GB" dirty="0" err="1" smtClean="0"/>
              <a:t>darbo</a:t>
            </a:r>
            <a:r>
              <a:rPr lang="en-GB" dirty="0" smtClean="0"/>
              <a:t> </a:t>
            </a:r>
            <a:r>
              <a:rPr lang="en-GB" dirty="0" err="1" smtClean="0"/>
              <a:t>viet</a:t>
            </a:r>
            <a:r>
              <a:rPr lang="lt-LT" dirty="0" smtClean="0"/>
              <a:t>ų (kaime gyvena </a:t>
            </a:r>
            <a:r>
              <a:rPr lang="en-GB" dirty="0" smtClean="0"/>
              <a:t>156 </a:t>
            </a:r>
            <a:r>
              <a:rPr lang="lt-LT" dirty="0" smtClean="0"/>
              <a:t>žmonės). Darbo jėgos nuolat trūksta, o bendruomenė siekia pritraukti jaunimą ir atbaidyti nuo darbo užsienyje.</a:t>
            </a:r>
          </a:p>
          <a:p>
            <a:endParaRPr lang="lt-LT" dirty="0" smtClean="0"/>
          </a:p>
          <a:p>
            <a:endParaRPr lang="lt-LT" dirty="0" smtClean="0"/>
          </a:p>
        </p:txBody>
      </p:sp>
    </p:spTree>
    <p:extLst>
      <p:ext uri="{BB962C8B-B14F-4D97-AF65-F5344CB8AC3E}">
        <p14:creationId xmlns:p14="http://schemas.microsoft.com/office/powerpoint/2010/main" val="690153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49585457"/>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lt-LT"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7</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6</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lt-LT" dirty="0" smtClean="0"/>
                        <a:t>-</a:t>
                      </a:r>
                      <a:endParaRPr lang="en-GB" dirty="0"/>
                    </a:p>
                  </a:txBody>
                  <a:tcPr/>
                </a:tc>
              </a:tr>
            </a:tbl>
          </a:graphicData>
        </a:graphic>
      </p:graphicFrame>
    </p:spTree>
    <p:extLst>
      <p:ext uri="{BB962C8B-B14F-4D97-AF65-F5344CB8AC3E}">
        <p14:creationId xmlns:p14="http://schemas.microsoft.com/office/powerpoint/2010/main" val="21760958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1051560"/>
          </a:xfrm>
        </p:spPr>
        <p:txBody>
          <a:bodyPr>
            <a:normAutofit/>
          </a:bodyPr>
          <a:lstStyle/>
          <a:p>
            <a:r>
              <a:rPr lang="en-GB" sz="2700" dirty="0" smtClean="0"/>
              <a:t>ASOCIACIJA </a:t>
            </a:r>
            <a:r>
              <a:rPr lang="lt-LT" sz="2700" dirty="0" smtClean="0"/>
              <a:t>„NAISIŲ BENDRUOMENĖ“</a:t>
            </a:r>
            <a:r>
              <a:rPr lang="lt-LT" dirty="0" smtClean="0"/>
              <a:t/>
            </a:r>
            <a:br>
              <a:rPr lang="lt-LT" dirty="0" smtClean="0"/>
            </a:br>
            <a:r>
              <a:rPr lang="lt-LT" sz="2400" dirty="0" smtClean="0"/>
              <a:t>Šiaulių rajonas</a:t>
            </a:r>
            <a:endParaRPr lang="en-GB" sz="2400" dirty="0"/>
          </a:p>
        </p:txBody>
      </p:sp>
      <p:sp>
        <p:nvSpPr>
          <p:cNvPr id="3" name="Content Placeholder 2"/>
          <p:cNvSpPr>
            <a:spLocks noGrp="1"/>
          </p:cNvSpPr>
          <p:nvPr>
            <p:ph idx="1"/>
          </p:nvPr>
        </p:nvSpPr>
        <p:spPr>
          <a:xfrm>
            <a:off x="539552" y="1700808"/>
            <a:ext cx="8183880" cy="4187952"/>
          </a:xfrm>
        </p:spPr>
        <p:txBody>
          <a:bodyPr>
            <a:normAutofit lnSpcReduction="10000"/>
          </a:bodyPr>
          <a:lstStyle/>
          <a:p>
            <a:pPr marL="0" indent="0">
              <a:buNone/>
            </a:pPr>
            <a:r>
              <a:rPr lang="lt-LT" dirty="0" smtClean="0"/>
              <a:t>Aktyviai organizuoja kultūrinius renginius. Festivalis „Naisių vasara“ organizuotas bendruomenės pagalba, taip pat Užgavėnės, su arklio traukiamomis rogėmis, koncertas Tarptautinei moters dienai paminėti ir Lietuvos nepriklausomybės atkūrimo dešimtmečiui paminėti, Tinklinio turnyrai, Galiūnų varžybos, Kalėdiniai bei Advento vakarai. Organizuojamas medžio drožėjų pleneras.</a:t>
            </a:r>
            <a:endParaRPr lang="en-GB" dirty="0"/>
          </a:p>
        </p:txBody>
      </p:sp>
    </p:spTree>
    <p:extLst>
      <p:ext uri="{BB962C8B-B14F-4D97-AF65-F5344CB8AC3E}">
        <p14:creationId xmlns:p14="http://schemas.microsoft.com/office/powerpoint/2010/main" val="7388534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80000"/>
                    </a14:imgEffect>
                    <a14:imgEffect>
                      <a14:brightnessContrast bright="32000" contrast="9000"/>
                    </a14:imgEffect>
                  </a14:imgLayer>
                </a14:imgProps>
              </a:ext>
              <a:ext uri="{28A0092B-C50C-407E-A947-70E740481C1C}">
                <a14:useLocalDpi xmlns:a14="http://schemas.microsoft.com/office/drawing/2010/main" val="0"/>
              </a:ext>
            </a:extLst>
          </a:blip>
          <a:stretch>
            <a:fillRect/>
          </a:stretch>
        </p:blipFill>
        <p:spPr>
          <a:xfrm>
            <a:off x="611560" y="476672"/>
            <a:ext cx="7851258" cy="5093468"/>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lnSpcReduction="20000"/>
          </a:bodyPr>
          <a:lstStyle/>
          <a:p>
            <a:r>
              <a:rPr lang="lt-LT" dirty="0" smtClean="0"/>
              <a:t>Kaimo kapela</a:t>
            </a:r>
          </a:p>
          <a:p>
            <a:r>
              <a:rPr lang="lt-LT" dirty="0" smtClean="0"/>
              <a:t>Gitarų ansamblis „</a:t>
            </a:r>
            <a:r>
              <a:rPr lang="en-GB" dirty="0" smtClean="0"/>
              <a:t>7 </a:t>
            </a:r>
            <a:r>
              <a:rPr lang="lt-LT" dirty="0" smtClean="0"/>
              <a:t>vėjai“</a:t>
            </a:r>
          </a:p>
          <a:p>
            <a:r>
              <a:rPr lang="lt-LT" dirty="0" smtClean="0"/>
              <a:t>Moterų ansamblis</a:t>
            </a:r>
          </a:p>
          <a:p>
            <a:r>
              <a:rPr lang="lt-LT" dirty="0" smtClean="0"/>
              <a:t>„Naisių vasaros“ teatras</a:t>
            </a:r>
          </a:p>
          <a:p>
            <a:r>
              <a:rPr lang="lt-LT" dirty="0" smtClean="0"/>
              <a:t>Aktyviai bendradarbiaujama ir su kitomis visuomeninėmis organizacijomis.</a:t>
            </a:r>
          </a:p>
          <a:p>
            <a:r>
              <a:rPr lang="lt-LT" dirty="0" smtClean="0"/>
              <a:t>Bendruomenės kvietimu svečiavosi ir apie sveiką gyvenseną diskutavo gydytoja Filomena Taunytė;</a:t>
            </a:r>
          </a:p>
          <a:p>
            <a:r>
              <a:rPr lang="lt-LT" dirty="0" smtClean="0"/>
              <a:t>Per metus suorganizuojamos </a:t>
            </a:r>
            <a:r>
              <a:rPr lang="en-GB" dirty="0" smtClean="0"/>
              <a:t>5-6 </a:t>
            </a:r>
            <a:r>
              <a:rPr lang="en-GB" dirty="0" err="1" smtClean="0"/>
              <a:t>talkos</a:t>
            </a:r>
            <a:r>
              <a:rPr lang="en-GB" dirty="0" smtClean="0"/>
              <a:t>, </a:t>
            </a:r>
            <a:r>
              <a:rPr lang="en-GB" dirty="0" err="1" smtClean="0"/>
              <a:t>dalyvaujama</a:t>
            </a:r>
            <a:r>
              <a:rPr lang="en-GB" dirty="0" smtClean="0"/>
              <a:t> </a:t>
            </a:r>
            <a:r>
              <a:rPr lang="en-GB" dirty="0" err="1" smtClean="0"/>
              <a:t>akcijoje</a:t>
            </a:r>
            <a:r>
              <a:rPr lang="en-GB" dirty="0" smtClean="0"/>
              <a:t> </a:t>
            </a:r>
            <a:r>
              <a:rPr lang="lt-LT" dirty="0" smtClean="0"/>
              <a:t>„Darom“.</a:t>
            </a:r>
          </a:p>
          <a:p>
            <a:endParaRPr lang="lt-LT" dirty="0" smtClean="0"/>
          </a:p>
        </p:txBody>
      </p:sp>
    </p:spTree>
    <p:extLst>
      <p:ext uri="{BB962C8B-B14F-4D97-AF65-F5344CB8AC3E}">
        <p14:creationId xmlns:p14="http://schemas.microsoft.com/office/powerpoint/2010/main" val="11587049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lt-LT" dirty="0" smtClean="0"/>
              <a:t>Gerai išvystyta infrastruktūra;</a:t>
            </a:r>
          </a:p>
          <a:p>
            <a:r>
              <a:rPr lang="lt-LT" dirty="0" smtClean="0"/>
              <a:t>Bendruomenė taip pat turi savo sporto rūmus, naujai nutiestą dviračių taką, dažasvydžio centrą;</a:t>
            </a:r>
          </a:p>
          <a:p>
            <a:r>
              <a:rPr lang="lt-LT" dirty="0" smtClean="0"/>
              <a:t>Sename svirne bendruomenė ruošiasi įkurti senovinių rakandų muziejų;</a:t>
            </a:r>
          </a:p>
          <a:p>
            <a:r>
              <a:rPr lang="lt-LT" dirty="0" smtClean="0"/>
              <a:t>Didžiausia parama veiklai – bendruomenės nario Ramūno Karbauskio finansinė parama, taip pat iniciatyvūs ir kiti verslininkai.</a:t>
            </a:r>
            <a:endParaRPr lang="en-GB" dirty="0"/>
          </a:p>
        </p:txBody>
      </p:sp>
    </p:spTree>
    <p:extLst>
      <p:ext uri="{BB962C8B-B14F-4D97-AF65-F5344CB8AC3E}">
        <p14:creationId xmlns:p14="http://schemas.microsoft.com/office/powerpoint/2010/main" val="7053454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62478041"/>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lt-LT"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7500671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6306" y="4797152"/>
            <a:ext cx="2166924" cy="1629147"/>
          </a:xfrm>
          <a:prstGeom prst="rect">
            <a:avLst/>
          </a:prstGeom>
        </p:spPr>
      </p:pic>
      <p:sp>
        <p:nvSpPr>
          <p:cNvPr id="2" name="Title 1"/>
          <p:cNvSpPr>
            <a:spLocks noGrp="1"/>
          </p:cNvSpPr>
          <p:nvPr>
            <p:ph type="title"/>
          </p:nvPr>
        </p:nvSpPr>
        <p:spPr>
          <a:xfrm>
            <a:off x="467544" y="476672"/>
            <a:ext cx="8183880" cy="1051560"/>
          </a:xfrm>
        </p:spPr>
        <p:txBody>
          <a:bodyPr>
            <a:normAutofit fontScale="90000"/>
          </a:bodyPr>
          <a:lstStyle/>
          <a:p>
            <a:r>
              <a:rPr lang="en-GB" sz="2700" dirty="0" smtClean="0"/>
              <a:t>PRAVIENI</a:t>
            </a:r>
            <a:r>
              <a:rPr lang="lt-LT" sz="2700" dirty="0" smtClean="0"/>
              <a:t>ŠKIŲ BENDRUOMENĖS VEIKLOS CENTRAS „PRAVIENA“</a:t>
            </a:r>
            <a:r>
              <a:rPr lang="lt-LT" dirty="0" smtClean="0"/>
              <a:t/>
            </a:r>
            <a:br>
              <a:rPr lang="lt-LT" dirty="0" smtClean="0"/>
            </a:br>
            <a:r>
              <a:rPr lang="lt-LT" sz="2200" dirty="0" smtClean="0"/>
              <a:t>Kaišiadorių rajonas</a:t>
            </a:r>
            <a:endParaRPr lang="en-GB" sz="2200" dirty="0"/>
          </a:p>
        </p:txBody>
      </p:sp>
      <p:sp>
        <p:nvSpPr>
          <p:cNvPr id="3" name="Content Placeholder 2"/>
          <p:cNvSpPr>
            <a:spLocks noGrp="1"/>
          </p:cNvSpPr>
          <p:nvPr>
            <p:ph idx="1"/>
          </p:nvPr>
        </p:nvSpPr>
        <p:spPr>
          <a:xfrm>
            <a:off x="467544" y="1628799"/>
            <a:ext cx="8183880" cy="4797499"/>
          </a:xfrm>
        </p:spPr>
        <p:txBody>
          <a:bodyPr>
            <a:normAutofit lnSpcReduction="10000"/>
          </a:bodyPr>
          <a:lstStyle/>
          <a:p>
            <a:pPr marL="0" indent="0">
              <a:buNone/>
            </a:pPr>
            <a:r>
              <a:rPr lang="lt-LT" dirty="0" smtClean="0"/>
              <a:t>Aktyvi kultūrinė, socialinė veikla. Senjorų dieną lankomi seneliai. Ypatingai paminima Tremtinių diena, Renginys Baltijos kelio dvidešimtmečiui atminti, jo metu nulipdyta molinio angelo skulptūra, vėliau sukurtas marmurinis, todėl dabar bendruomenė turi savo angelą sargą.</a:t>
            </a:r>
            <a:r>
              <a:rPr lang="en-GB" dirty="0" smtClean="0"/>
              <a:t> </a:t>
            </a:r>
            <a:r>
              <a:rPr lang="en-GB" dirty="0" err="1" smtClean="0"/>
              <a:t>Kitos</a:t>
            </a:r>
            <a:r>
              <a:rPr lang="en-GB" dirty="0" smtClean="0"/>
              <a:t> </a:t>
            </a:r>
            <a:r>
              <a:rPr lang="lt-LT" dirty="0" smtClean="0"/>
              <a:t>šventės: Trys karaliai, Užgavėnės, Antroji Velykų diena, Motinos diena, Rasos,</a:t>
            </a:r>
            <a:endParaRPr lang="en-GB" dirty="0" smtClean="0"/>
          </a:p>
          <a:p>
            <a:pPr marL="0" indent="0">
              <a:buNone/>
            </a:pPr>
            <a:r>
              <a:rPr lang="lt-LT" dirty="0" smtClean="0"/>
              <a:t>Vėlinių paminėjimas, </a:t>
            </a:r>
            <a:endParaRPr lang="en-GB" dirty="0" smtClean="0"/>
          </a:p>
          <a:p>
            <a:pPr marL="0" indent="0">
              <a:buNone/>
            </a:pPr>
            <a:r>
              <a:rPr lang="lt-LT" dirty="0" smtClean="0"/>
              <a:t>Advento vakarai</a:t>
            </a:r>
            <a:r>
              <a:rPr lang="en-GB" dirty="0" smtClean="0"/>
              <a:t>;</a:t>
            </a:r>
            <a:endParaRPr lang="lt-LT" dirty="0" smtClean="0"/>
          </a:p>
          <a:p>
            <a:endParaRPr lang="en-GB" dirty="0"/>
          </a:p>
        </p:txBody>
      </p:sp>
    </p:spTree>
    <p:extLst>
      <p:ext uri="{BB962C8B-B14F-4D97-AF65-F5344CB8AC3E}">
        <p14:creationId xmlns:p14="http://schemas.microsoft.com/office/powerpoint/2010/main" val="394461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183880" cy="4536504"/>
          </a:xfrm>
        </p:spPr>
        <p:txBody>
          <a:bodyPr>
            <a:normAutofit/>
          </a:bodyPr>
          <a:lstStyle/>
          <a:p>
            <a:r>
              <a:rPr lang="lt-LT" dirty="0"/>
              <a:t>Bendruomenės nariai laisvalaikį leidžia meninkės A. Skarbaliūtės – Glinskienės molio dirbtuvėse. Kiekvienais metais organizuojama darbų paroda.</a:t>
            </a:r>
          </a:p>
          <a:p>
            <a:r>
              <a:rPr lang="lt-LT" dirty="0"/>
              <a:t>Folkloro ansamblis „Praviena</a:t>
            </a:r>
            <a:r>
              <a:rPr lang="lt-LT" dirty="0" smtClean="0"/>
              <a:t>“; nuo </a:t>
            </a:r>
            <a:r>
              <a:rPr lang="en-GB" dirty="0" smtClean="0"/>
              <a:t>2007 m. </a:t>
            </a:r>
            <a:r>
              <a:rPr lang="en-GB" dirty="0" err="1" smtClean="0"/>
              <a:t>dalyvaujantis</a:t>
            </a:r>
            <a:r>
              <a:rPr lang="en-GB" dirty="0" smtClean="0"/>
              <a:t> </a:t>
            </a:r>
            <a:r>
              <a:rPr lang="en-GB" dirty="0" err="1" smtClean="0"/>
              <a:t>Lietuvos</a:t>
            </a:r>
            <a:r>
              <a:rPr lang="en-GB" dirty="0" smtClean="0"/>
              <a:t> </a:t>
            </a:r>
            <a:r>
              <a:rPr lang="en-GB" dirty="0" err="1" smtClean="0"/>
              <a:t>dain</a:t>
            </a:r>
            <a:r>
              <a:rPr lang="lt-LT" dirty="0" smtClean="0"/>
              <a:t>ų šventės renginiuose, tarptautiniuose festivaliuose.</a:t>
            </a:r>
            <a:endParaRPr lang="lt-LT" dirty="0"/>
          </a:p>
          <a:p>
            <a:r>
              <a:rPr lang="lt-LT" dirty="0"/>
              <a:t>9 metus leidžiamas kaimo laikraštis</a:t>
            </a:r>
            <a:r>
              <a:rPr lang="lt-LT" dirty="0" smtClean="0"/>
              <a:t>;</a:t>
            </a:r>
          </a:p>
        </p:txBody>
      </p:sp>
    </p:spTree>
    <p:extLst>
      <p:ext uri="{BB962C8B-B14F-4D97-AF65-F5344CB8AC3E}">
        <p14:creationId xmlns:p14="http://schemas.microsoft.com/office/powerpoint/2010/main" val="37609026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08720"/>
            <a:ext cx="8183880" cy="4187952"/>
          </a:xfrm>
        </p:spPr>
        <p:txBody>
          <a:bodyPr>
            <a:normAutofit lnSpcReduction="10000"/>
          </a:bodyPr>
          <a:lstStyle/>
          <a:p>
            <a:r>
              <a:rPr lang="lt-LT" dirty="0"/>
              <a:t>Įvykdyt</a:t>
            </a:r>
            <a:r>
              <a:rPr lang="en-GB" dirty="0"/>
              <a:t>i 5 </a:t>
            </a:r>
            <a:r>
              <a:rPr lang="en-GB" dirty="0" err="1"/>
              <a:t>projektai</a:t>
            </a:r>
            <a:r>
              <a:rPr lang="en-GB" dirty="0"/>
              <a:t>.</a:t>
            </a:r>
            <a:endParaRPr lang="lt-LT" dirty="0"/>
          </a:p>
          <a:p>
            <a:r>
              <a:rPr lang="lt-LT" dirty="0"/>
              <a:t>Projektas „Iš praeities į dabartį“. Jaunimo grupė lanko pravieniškius, žinančius kaimo istoriją, planuojama išleisti knygelę.</a:t>
            </a:r>
          </a:p>
          <a:p>
            <a:r>
              <a:rPr lang="lt-LT" dirty="0"/>
              <a:t>Bendradarbiaudami su VšĮ „Vilties žiedas“, organizuoja mokymus negalią turintiems žmonėms;</a:t>
            </a:r>
            <a:endParaRPr lang="en-GB" dirty="0"/>
          </a:p>
          <a:p>
            <a:r>
              <a:rPr lang="en-GB" dirty="0" err="1"/>
              <a:t>Organizuojamos</a:t>
            </a:r>
            <a:r>
              <a:rPr lang="en-GB" dirty="0"/>
              <a:t> </a:t>
            </a:r>
            <a:r>
              <a:rPr lang="en-GB" dirty="0" err="1"/>
              <a:t>bendros</a:t>
            </a:r>
            <a:r>
              <a:rPr lang="en-GB" dirty="0"/>
              <a:t> </a:t>
            </a:r>
            <a:r>
              <a:rPr lang="en-GB" dirty="0" err="1"/>
              <a:t>talkos</a:t>
            </a:r>
            <a:r>
              <a:rPr lang="en-GB" dirty="0"/>
              <a:t>, </a:t>
            </a:r>
            <a:r>
              <a:rPr lang="en-GB" dirty="0" err="1"/>
              <a:t>poilsio</a:t>
            </a:r>
            <a:r>
              <a:rPr lang="en-GB" dirty="0"/>
              <a:t> </a:t>
            </a:r>
            <a:r>
              <a:rPr lang="en-GB" dirty="0" err="1"/>
              <a:t>zonos</a:t>
            </a:r>
            <a:r>
              <a:rPr lang="en-GB" dirty="0"/>
              <a:t> </a:t>
            </a:r>
            <a:r>
              <a:rPr lang="en-GB" dirty="0" err="1"/>
              <a:t>tvarkymas</a:t>
            </a:r>
            <a:r>
              <a:rPr lang="en-GB" dirty="0"/>
              <a:t>;</a:t>
            </a:r>
            <a:endParaRPr lang="lt-LT" dirty="0"/>
          </a:p>
          <a:p>
            <a:endParaRPr lang="en-GB" dirty="0"/>
          </a:p>
        </p:txBody>
      </p:sp>
    </p:spTree>
    <p:extLst>
      <p:ext uri="{BB962C8B-B14F-4D97-AF65-F5344CB8AC3E}">
        <p14:creationId xmlns:p14="http://schemas.microsoft.com/office/powerpoint/2010/main" val="2493422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0264702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lt-LT"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10</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6984542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4653136"/>
            <a:ext cx="2609850" cy="1752600"/>
          </a:xfrm>
          <a:prstGeom prst="rect">
            <a:avLst/>
          </a:prstGeom>
        </p:spPr>
      </p:pic>
      <p:sp>
        <p:nvSpPr>
          <p:cNvPr id="2" name="Title 1"/>
          <p:cNvSpPr>
            <a:spLocks noGrp="1"/>
          </p:cNvSpPr>
          <p:nvPr>
            <p:ph type="title"/>
          </p:nvPr>
        </p:nvSpPr>
        <p:spPr>
          <a:xfrm>
            <a:off x="539552" y="548680"/>
            <a:ext cx="8183880" cy="1051560"/>
          </a:xfrm>
        </p:spPr>
        <p:txBody>
          <a:bodyPr>
            <a:normAutofit/>
          </a:bodyPr>
          <a:lstStyle/>
          <a:p>
            <a:r>
              <a:rPr lang="en-GB" sz="3100" dirty="0" smtClean="0"/>
              <a:t>SIGUT</a:t>
            </a:r>
            <a:r>
              <a:rPr lang="lt-LT" sz="3100" dirty="0" smtClean="0"/>
              <a:t>ĖNŲ KAIMO BENDRUOMENĖ</a:t>
            </a:r>
            <a:r>
              <a:rPr lang="lt-LT" dirty="0" smtClean="0"/>
              <a:t/>
            </a:r>
            <a:br>
              <a:rPr lang="lt-LT" dirty="0" smtClean="0"/>
            </a:br>
            <a:r>
              <a:rPr lang="lt-LT" sz="2700" dirty="0" smtClean="0"/>
              <a:t>Pakruojo rajonas</a:t>
            </a:r>
            <a:endParaRPr lang="en-GB" sz="2700" dirty="0"/>
          </a:p>
        </p:txBody>
      </p:sp>
      <p:sp>
        <p:nvSpPr>
          <p:cNvPr id="3" name="Content Placeholder 2"/>
          <p:cNvSpPr>
            <a:spLocks noGrp="1"/>
          </p:cNvSpPr>
          <p:nvPr>
            <p:ph idx="1"/>
          </p:nvPr>
        </p:nvSpPr>
        <p:spPr>
          <a:xfrm>
            <a:off x="467544" y="1700808"/>
            <a:ext cx="8183880" cy="4824536"/>
          </a:xfrm>
        </p:spPr>
        <p:txBody>
          <a:bodyPr>
            <a:normAutofit fontScale="92500" lnSpcReduction="20000"/>
          </a:bodyPr>
          <a:lstStyle/>
          <a:p>
            <a:r>
              <a:rPr lang="lt-LT" dirty="0" smtClean="0"/>
              <a:t>Bendruomenės veikloje dalyvauja visi kaimo gyventojai (</a:t>
            </a:r>
            <a:r>
              <a:rPr lang="en-GB" dirty="0" smtClean="0"/>
              <a:t>105);</a:t>
            </a:r>
          </a:p>
          <a:p>
            <a:r>
              <a:rPr lang="en-GB" dirty="0" err="1" smtClean="0"/>
              <a:t>Savo</a:t>
            </a:r>
            <a:r>
              <a:rPr lang="en-GB" dirty="0" smtClean="0"/>
              <a:t> talk</a:t>
            </a:r>
            <a:r>
              <a:rPr lang="lt-LT" dirty="0" smtClean="0"/>
              <a:t>ų dėka pasistatė bendruomenės namus: išardė dovanotą senovinę klėtį, rąstus sunėrė iš naujo. Darbas truko </a:t>
            </a:r>
            <a:r>
              <a:rPr lang="en-GB" dirty="0" smtClean="0"/>
              <a:t>3 </a:t>
            </a:r>
            <a:r>
              <a:rPr lang="en-GB" dirty="0" err="1" smtClean="0"/>
              <a:t>metus</a:t>
            </a:r>
            <a:r>
              <a:rPr lang="en-GB" dirty="0" smtClean="0"/>
              <a:t>, </a:t>
            </a:r>
            <a:r>
              <a:rPr lang="en-GB" dirty="0" err="1" smtClean="0"/>
              <a:t>visus</a:t>
            </a:r>
            <a:r>
              <a:rPr lang="en-GB" dirty="0" smtClean="0"/>
              <a:t> </a:t>
            </a:r>
            <a:r>
              <a:rPr lang="en-GB" dirty="0" err="1" smtClean="0"/>
              <a:t>vasaros</a:t>
            </a:r>
            <a:r>
              <a:rPr lang="en-GB" dirty="0" smtClean="0"/>
              <a:t> </a:t>
            </a:r>
            <a:r>
              <a:rPr lang="en-GB" dirty="0" err="1" smtClean="0"/>
              <a:t>vakarus</a:t>
            </a:r>
            <a:r>
              <a:rPr lang="en-GB" dirty="0" smtClean="0"/>
              <a:t> </a:t>
            </a:r>
            <a:r>
              <a:rPr lang="en-GB" dirty="0" err="1" smtClean="0"/>
              <a:t>ir</a:t>
            </a:r>
            <a:r>
              <a:rPr lang="en-GB" dirty="0" smtClean="0"/>
              <a:t> </a:t>
            </a:r>
            <a:r>
              <a:rPr lang="en-GB" dirty="0" err="1" smtClean="0"/>
              <a:t>savaitgalius</a:t>
            </a:r>
            <a:r>
              <a:rPr lang="en-GB" dirty="0" smtClean="0"/>
              <a:t>. </a:t>
            </a:r>
            <a:r>
              <a:rPr lang="lt-LT" dirty="0" smtClean="0"/>
              <a:t>Po metų susinešę savo turimas lentas pasistatė priestatą.</a:t>
            </a:r>
          </a:p>
          <a:p>
            <a:r>
              <a:rPr lang="lt-LT" dirty="0" smtClean="0"/>
              <a:t>Ypatingai prižiūrėtos gyvenvietės viešosios zonos – bendruomenės nariai </a:t>
            </a:r>
            <a:endParaRPr lang="en-GB" dirty="0" smtClean="0"/>
          </a:p>
          <a:p>
            <a:pPr marL="0" indent="0">
              <a:buNone/>
            </a:pPr>
            <a:r>
              <a:rPr lang="lt-LT" dirty="0" smtClean="0"/>
              <a:t>patys tvarko, sodina dekoratyvinius</a:t>
            </a:r>
            <a:endParaRPr lang="en-GB" dirty="0" smtClean="0"/>
          </a:p>
          <a:p>
            <a:pPr marL="0" indent="0">
              <a:buNone/>
            </a:pPr>
            <a:r>
              <a:rPr lang="lt-LT" dirty="0" smtClean="0"/>
              <a:t> augalus. Sigutėnų gyvenvietė </a:t>
            </a:r>
            <a:endParaRPr lang="en-GB" dirty="0" smtClean="0"/>
          </a:p>
          <a:p>
            <a:pPr marL="0" indent="0">
              <a:buNone/>
            </a:pPr>
            <a:r>
              <a:rPr lang="lt-LT" dirty="0" smtClean="0"/>
              <a:t>trejus metus pelno gražiausiai </a:t>
            </a:r>
            <a:endParaRPr lang="en-GB" dirty="0" smtClean="0"/>
          </a:p>
          <a:p>
            <a:pPr marL="0" indent="0">
              <a:buNone/>
            </a:pPr>
            <a:r>
              <a:rPr lang="lt-LT" dirty="0" smtClean="0"/>
              <a:t>tvarkomos gyvenvietės vardą.</a:t>
            </a:r>
            <a:endParaRPr lang="en-GB" dirty="0"/>
          </a:p>
        </p:txBody>
      </p:sp>
    </p:spTree>
    <p:extLst>
      <p:ext uri="{BB962C8B-B14F-4D97-AF65-F5344CB8AC3E}">
        <p14:creationId xmlns:p14="http://schemas.microsoft.com/office/powerpoint/2010/main" val="33510343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48680"/>
            <a:ext cx="8183880" cy="5328592"/>
          </a:xfrm>
        </p:spPr>
        <p:txBody>
          <a:bodyPr>
            <a:normAutofit fontScale="77500" lnSpcReduction="20000"/>
          </a:bodyPr>
          <a:lstStyle/>
          <a:p>
            <a:r>
              <a:rPr lang="lt-LT" sz="3100" dirty="0" smtClean="0"/>
              <a:t>Kasmet suorganizuojama per </a:t>
            </a:r>
            <a:r>
              <a:rPr lang="en-GB" sz="3100" dirty="0" smtClean="0"/>
              <a:t>10 </a:t>
            </a:r>
            <a:r>
              <a:rPr lang="en-GB" sz="3100" dirty="0" err="1" smtClean="0"/>
              <a:t>kult</a:t>
            </a:r>
            <a:r>
              <a:rPr lang="lt-LT" sz="3100" dirty="0" smtClean="0"/>
              <a:t>ūrinių renginių</a:t>
            </a:r>
          </a:p>
          <a:p>
            <a:r>
              <a:rPr lang="lt-LT" sz="3100" dirty="0" smtClean="0"/>
              <a:t>Pasirašyta saugios kaiminystės sutartis su Pakruojo policija. Nuolatinis partneris – Lietuvos samariečių bendrija.</a:t>
            </a:r>
          </a:p>
          <a:p>
            <a:r>
              <a:rPr lang="lt-LT" sz="3100" dirty="0" smtClean="0"/>
              <a:t>Bendruomenės renginiuose dalyvauja visi gyventojai: nuo </a:t>
            </a:r>
            <a:r>
              <a:rPr lang="en-GB" sz="3100" dirty="0" smtClean="0"/>
              <a:t>94 met</a:t>
            </a:r>
            <a:r>
              <a:rPr lang="lt-LT" sz="3100" dirty="0" smtClean="0"/>
              <a:t>ų senolės iki penkiamečių.</a:t>
            </a:r>
          </a:p>
          <a:p>
            <a:r>
              <a:rPr lang="lt-LT" sz="3100" dirty="0" smtClean="0"/>
              <a:t>Daug dėmesio skiriama vienišiems, praradusiems darbingumą žmonėms, turintiems priklausomybę asmenims. Kasmet sveikinami visi jubiliatai, jaunavedžiai, padedama netekties valandą;</a:t>
            </a:r>
          </a:p>
          <a:p>
            <a:r>
              <a:rPr lang="lt-LT" sz="3100" dirty="0" smtClean="0"/>
              <a:t>Bendruomenė, remiama Darbo biržos, įdarbina kelis asmenis, Šiaulių universiteto studentai atlieka praktiką, organizuojamos samariečių stovyklos;</a:t>
            </a:r>
          </a:p>
          <a:p>
            <a:endParaRPr lang="lt-LT" dirty="0" smtClean="0"/>
          </a:p>
          <a:p>
            <a:endParaRPr lang="lt-LT" dirty="0" smtClean="0"/>
          </a:p>
          <a:p>
            <a:endParaRPr lang="en-GB" dirty="0"/>
          </a:p>
        </p:txBody>
      </p:sp>
    </p:spTree>
    <p:extLst>
      <p:ext uri="{BB962C8B-B14F-4D97-AF65-F5344CB8AC3E}">
        <p14:creationId xmlns:p14="http://schemas.microsoft.com/office/powerpoint/2010/main" val="7082274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80728"/>
            <a:ext cx="8183880" cy="4187952"/>
          </a:xfrm>
        </p:spPr>
        <p:txBody>
          <a:bodyPr/>
          <a:lstStyle/>
          <a:p>
            <a:r>
              <a:rPr lang="lt-LT" dirty="0"/>
              <a:t>Sigutėnuose gausu apdovanotų gražiausių sodybų, pati bendruomenė Pakruojo rajone </a:t>
            </a:r>
            <a:r>
              <a:rPr lang="en-GB" dirty="0"/>
              <a:t>2007 m. </a:t>
            </a:r>
            <a:r>
              <a:rPr lang="en-GB" dirty="0" err="1"/>
              <a:t>ir</a:t>
            </a:r>
            <a:r>
              <a:rPr lang="en-GB" dirty="0"/>
              <a:t> 2008 m. </a:t>
            </a:r>
            <a:r>
              <a:rPr lang="en-GB" dirty="0" err="1"/>
              <a:t>pripa</a:t>
            </a:r>
            <a:r>
              <a:rPr lang="lt-LT" dirty="0"/>
              <a:t>žinta veikliausia ir aktyviausia.</a:t>
            </a:r>
          </a:p>
          <a:p>
            <a:r>
              <a:rPr lang="lt-LT" dirty="0"/>
              <a:t>Treti metai leidžia savo kalendorių.</a:t>
            </a:r>
          </a:p>
          <a:p>
            <a:r>
              <a:rPr lang="lt-LT" dirty="0"/>
              <a:t>Aktyviai remia verslininkai</a:t>
            </a:r>
          </a:p>
          <a:p>
            <a:r>
              <a:rPr lang="lt-LT" dirty="0"/>
              <a:t>Laimėta </a:t>
            </a:r>
            <a:r>
              <a:rPr lang="en-GB" dirty="0"/>
              <a:t>11 </a:t>
            </a:r>
            <a:r>
              <a:rPr lang="en-GB" dirty="0" err="1"/>
              <a:t>projekt</a:t>
            </a:r>
            <a:r>
              <a:rPr lang="lt-LT" dirty="0"/>
              <a:t>ų;</a:t>
            </a:r>
          </a:p>
          <a:p>
            <a:pPr marL="0" indent="0">
              <a:buNone/>
            </a:pPr>
            <a:endParaRPr lang="en-GB" dirty="0"/>
          </a:p>
        </p:txBody>
      </p:sp>
    </p:spTree>
    <p:extLst>
      <p:ext uri="{BB962C8B-B14F-4D97-AF65-F5344CB8AC3E}">
        <p14:creationId xmlns:p14="http://schemas.microsoft.com/office/powerpoint/2010/main" val="18168759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9549892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10</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28655170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936104"/>
          </a:xfrm>
        </p:spPr>
        <p:txBody>
          <a:bodyPr>
            <a:normAutofit fontScale="90000"/>
          </a:bodyPr>
          <a:lstStyle/>
          <a:p>
            <a:r>
              <a:rPr lang="en-GB" sz="2700" dirty="0" smtClean="0"/>
              <a:t>SKAISTGIRIO MIESTELIO BENDRUOMEN</a:t>
            </a:r>
            <a:r>
              <a:rPr lang="lt-LT" sz="2700" dirty="0" smtClean="0"/>
              <a:t>Ė</a:t>
            </a:r>
            <a:r>
              <a:rPr lang="lt-LT" dirty="0" smtClean="0"/>
              <a:t/>
            </a:r>
            <a:br>
              <a:rPr lang="lt-LT" dirty="0" smtClean="0"/>
            </a:br>
            <a:r>
              <a:rPr lang="lt-LT" sz="2200" dirty="0" smtClean="0"/>
              <a:t>Joniškio rajonas</a:t>
            </a:r>
            <a:endParaRPr lang="en-GB" sz="2200" dirty="0"/>
          </a:p>
        </p:txBody>
      </p:sp>
      <p:sp>
        <p:nvSpPr>
          <p:cNvPr id="3" name="Content Placeholder 2"/>
          <p:cNvSpPr>
            <a:spLocks noGrp="1"/>
          </p:cNvSpPr>
          <p:nvPr>
            <p:ph idx="1"/>
          </p:nvPr>
        </p:nvSpPr>
        <p:spPr>
          <a:xfrm>
            <a:off x="467544" y="1700808"/>
            <a:ext cx="8183880" cy="4187952"/>
          </a:xfrm>
        </p:spPr>
        <p:txBody>
          <a:bodyPr>
            <a:normAutofit/>
          </a:bodyPr>
          <a:lstStyle/>
          <a:p>
            <a:r>
              <a:rPr lang="lt-LT" dirty="0" smtClean="0"/>
              <a:t>Aktyviai organizuojami kultūriniai renginiai, išvykos į aplinkinius rajonus, kaimynines šalis;</a:t>
            </a:r>
          </a:p>
          <a:p>
            <a:r>
              <a:rPr lang="lt-LT" dirty="0" smtClean="0"/>
              <a:t>Bendruomenės patalpose rengiamos vietos amatininkų ir tautodailininkų darbų parodos;</a:t>
            </a:r>
          </a:p>
          <a:p>
            <a:r>
              <a:rPr lang="lt-LT" dirty="0" smtClean="0"/>
              <a:t>Siekiama įtraukti jaunimą: organizuojamos talkos, inkilų kėlimo šventė;</a:t>
            </a:r>
          </a:p>
          <a:p>
            <a:endParaRPr lang="en-GB" dirty="0"/>
          </a:p>
        </p:txBody>
      </p:sp>
    </p:spTree>
    <p:extLst>
      <p:ext uri="{BB962C8B-B14F-4D97-AF65-F5344CB8AC3E}">
        <p14:creationId xmlns:p14="http://schemas.microsoft.com/office/powerpoint/2010/main" val="23498459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490936"/>
          </a:xfrm>
        </p:spPr>
        <p:txBody>
          <a:bodyPr>
            <a:normAutofit fontScale="85000" lnSpcReduction="20000"/>
          </a:bodyPr>
          <a:lstStyle/>
          <a:p>
            <a:r>
              <a:rPr lang="lt-LT" dirty="0" smtClean="0"/>
              <a:t>Propaguojama sveika gyvensena: skaitomos paskaitos, rengiamas dviratiškiausio žmogaus konkursas, vykdoma akcija „Diena be automobilio“, rengiamos dviračių slalomo varžybos, mugių metu pristatomi ekologiški produktai;</a:t>
            </a:r>
            <a:endParaRPr lang="en-GB" dirty="0" smtClean="0"/>
          </a:p>
          <a:p>
            <a:r>
              <a:rPr lang="en-GB" dirty="0" smtClean="0"/>
              <a:t>M</a:t>
            </a:r>
            <a:r>
              <a:rPr lang="lt-LT" dirty="0" smtClean="0"/>
              <a:t>ėgėjų teatro kolektyvas</a:t>
            </a:r>
          </a:p>
          <a:p>
            <a:r>
              <a:rPr lang="lt-LT" dirty="0" smtClean="0"/>
              <a:t>Kaimo kapela</a:t>
            </a:r>
          </a:p>
          <a:p>
            <a:r>
              <a:rPr lang="lt-LT" dirty="0" smtClean="0"/>
              <a:t>Etnografinis ansamblis</a:t>
            </a:r>
          </a:p>
          <a:p>
            <a:r>
              <a:rPr lang="lt-LT" dirty="0" smtClean="0"/>
              <a:t>Moterų ansamblis</a:t>
            </a:r>
          </a:p>
          <a:p>
            <a:r>
              <a:rPr lang="lt-LT" dirty="0" smtClean="0"/>
              <a:t>Bendruomenės pagalba puoselėjamas Teniso muziejus</a:t>
            </a:r>
          </a:p>
          <a:p>
            <a:r>
              <a:rPr lang="lt-LT" dirty="0" smtClean="0"/>
              <a:t>Organizuojami gražiausios sodybos, tvarkingiausios gatvės, įmonės, teritorijos konkursai. Gyvenvietę taip pat puošia medžio skulptūros;</a:t>
            </a:r>
          </a:p>
        </p:txBody>
      </p:sp>
    </p:spTree>
    <p:extLst>
      <p:ext uri="{BB962C8B-B14F-4D97-AF65-F5344CB8AC3E}">
        <p14:creationId xmlns:p14="http://schemas.microsoft.com/office/powerpoint/2010/main" val="24717093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39552" y="1052736"/>
            <a:ext cx="8183880" cy="4187952"/>
          </a:xfrm>
        </p:spPr>
        <p:txBody>
          <a:bodyPr/>
          <a:lstStyle/>
          <a:p>
            <a:r>
              <a:rPr lang="lt-LT" dirty="0"/>
              <a:t>Įgyvendinti </a:t>
            </a:r>
            <a:r>
              <a:rPr lang="en-GB" dirty="0"/>
              <a:t>6 </a:t>
            </a:r>
            <a:r>
              <a:rPr lang="en-GB" dirty="0" err="1"/>
              <a:t>projektai</a:t>
            </a:r>
            <a:r>
              <a:rPr lang="en-GB" dirty="0" smtClean="0"/>
              <a:t>;</a:t>
            </a:r>
            <a:endParaRPr lang="lt-LT" dirty="0" smtClean="0"/>
          </a:p>
          <a:p>
            <a:r>
              <a:rPr lang="lt-LT" dirty="0" smtClean="0"/>
              <a:t>Bendruomenės nariai tvarko </a:t>
            </a:r>
            <a:r>
              <a:rPr lang="en-GB" dirty="0" smtClean="0"/>
              <a:t>2007 m. </a:t>
            </a:r>
            <a:r>
              <a:rPr lang="lt-LT" dirty="0" smtClean="0"/>
              <a:t>įkurtą Jono Viliūno parką, kuriame auga per </a:t>
            </a:r>
            <a:r>
              <a:rPr lang="en-GB" dirty="0" smtClean="0"/>
              <a:t>200 </a:t>
            </a:r>
            <a:r>
              <a:rPr lang="en-GB" dirty="0" err="1" smtClean="0"/>
              <a:t>augal</a:t>
            </a:r>
            <a:r>
              <a:rPr lang="lt-LT" dirty="0" smtClean="0"/>
              <a:t>ų.</a:t>
            </a:r>
          </a:p>
          <a:p>
            <a:r>
              <a:rPr lang="lt-LT" dirty="0" smtClean="0"/>
              <a:t>Kartu su seniūnija prisideda prie Sveikatingumo tako kūrimo.</a:t>
            </a:r>
          </a:p>
          <a:p>
            <a:r>
              <a:rPr lang="lt-LT" dirty="0" smtClean="0"/>
              <a:t>Padeda vietos verslininkai.</a:t>
            </a:r>
            <a:endParaRPr lang="en-GB" dirty="0"/>
          </a:p>
        </p:txBody>
      </p:sp>
    </p:spTree>
    <p:extLst>
      <p:ext uri="{BB962C8B-B14F-4D97-AF65-F5344CB8AC3E}">
        <p14:creationId xmlns:p14="http://schemas.microsoft.com/office/powerpoint/2010/main" val="21826871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5141872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6123583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183880" cy="1051560"/>
          </a:xfrm>
        </p:spPr>
        <p:txBody>
          <a:bodyPr>
            <a:normAutofit fontScale="90000"/>
          </a:bodyPr>
          <a:lstStyle/>
          <a:p>
            <a:r>
              <a:rPr lang="en-GB" sz="3100" dirty="0" smtClean="0"/>
              <a:t>SKIRGI</a:t>
            </a:r>
            <a:r>
              <a:rPr lang="lt-LT" sz="3100" dirty="0" smtClean="0"/>
              <a:t>ŠKIŲ GYVENTOJŲ ASOCIACIJA</a:t>
            </a:r>
            <a:r>
              <a:rPr lang="lt-LT" dirty="0" smtClean="0"/>
              <a:t/>
            </a:r>
            <a:br>
              <a:rPr lang="lt-LT" dirty="0" smtClean="0"/>
            </a:br>
            <a:r>
              <a:rPr lang="lt-LT" sz="2700" dirty="0" smtClean="0"/>
              <a:t>Vilniaus rajonas</a:t>
            </a:r>
            <a:endParaRPr lang="en-GB" sz="2700" dirty="0"/>
          </a:p>
        </p:txBody>
      </p:sp>
      <p:sp>
        <p:nvSpPr>
          <p:cNvPr id="3" name="Content Placeholder 2"/>
          <p:cNvSpPr>
            <a:spLocks noGrp="1"/>
          </p:cNvSpPr>
          <p:nvPr>
            <p:ph idx="1"/>
          </p:nvPr>
        </p:nvSpPr>
        <p:spPr>
          <a:xfrm>
            <a:off x="539552" y="1700808"/>
            <a:ext cx="8183880" cy="4187952"/>
          </a:xfrm>
        </p:spPr>
        <p:txBody>
          <a:bodyPr>
            <a:normAutofit lnSpcReduction="10000"/>
          </a:bodyPr>
          <a:lstStyle/>
          <a:p>
            <a:pPr marL="0" indent="0">
              <a:buNone/>
            </a:pPr>
            <a:r>
              <a:rPr lang="lt-LT" dirty="0" smtClean="0"/>
              <a:t>Organizuoja įvairius renginius: Kalėdinės šventės vaikams, Vasario </a:t>
            </a:r>
            <a:r>
              <a:rPr lang="en-GB" dirty="0" smtClean="0"/>
              <a:t>16-osios min</a:t>
            </a:r>
            <a:r>
              <a:rPr lang="lt-LT" dirty="0" smtClean="0"/>
              <a:t>ėjimai (ant sniego dažoma Lietuvos trispalvė, rankomis sniege išspaudžiami angelai), Užgavėnės,</a:t>
            </a:r>
            <a:r>
              <a:rPr lang="en-GB" dirty="0" smtClean="0"/>
              <a:t> </a:t>
            </a:r>
            <a:r>
              <a:rPr lang="en-GB" dirty="0" err="1" smtClean="0"/>
              <a:t>Skirgi</a:t>
            </a:r>
            <a:r>
              <a:rPr lang="lt-LT" dirty="0" smtClean="0"/>
              <a:t>škių mugės metu organizuojamas ir išskirtinis karučių slalomas bei kelio ženklų konkursas; </a:t>
            </a:r>
            <a:r>
              <a:rPr lang="lt-LT" dirty="0"/>
              <a:t>D</a:t>
            </a:r>
            <a:r>
              <a:rPr lang="lt-LT" dirty="0" smtClean="0"/>
              <a:t>alyvauja konkurse „Eismo saugumas bendruomenėse“(</a:t>
            </a:r>
            <a:r>
              <a:rPr lang="en-GB" dirty="0" smtClean="0"/>
              <a:t>7 </a:t>
            </a:r>
            <a:r>
              <a:rPr lang="en-GB" dirty="0" err="1" smtClean="0"/>
              <a:t>vieta</a:t>
            </a:r>
            <a:r>
              <a:rPr lang="en-GB" dirty="0" smtClean="0"/>
              <a:t>)</a:t>
            </a:r>
            <a:r>
              <a:rPr lang="lt-LT" dirty="0" smtClean="0"/>
              <a:t>, „Saugios kaiminystės“ programoje;</a:t>
            </a:r>
            <a:endParaRPr lang="en-GB" dirty="0"/>
          </a:p>
        </p:txBody>
      </p:sp>
    </p:spTree>
    <p:extLst>
      <p:ext uri="{BB962C8B-B14F-4D97-AF65-F5344CB8AC3E}">
        <p14:creationId xmlns:p14="http://schemas.microsoft.com/office/powerpoint/2010/main" val="37087074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a:t>Turi aktyviai lankomą interneto svetainę </a:t>
            </a:r>
            <a:r>
              <a:rPr lang="lt-LT" dirty="0">
                <a:hlinkClick r:id="rId2"/>
              </a:rPr>
              <a:t>www.skirgiškes.lt</a:t>
            </a:r>
            <a:r>
              <a:rPr lang="lt-LT" dirty="0"/>
              <a:t>;</a:t>
            </a:r>
          </a:p>
          <a:p>
            <a:r>
              <a:rPr lang="lt-LT" dirty="0"/>
              <a:t>Treti metai dalyvauja tvarkymosi akcijoje „Darom“;</a:t>
            </a:r>
          </a:p>
          <a:p>
            <a:r>
              <a:rPr lang="lt-LT" dirty="0" smtClean="0"/>
              <a:t>Asociacijos siūlymu yra rengiamas pėsčiųjų takas, rūpinasi, kad gyvenvietėje atsirastų rūšiavimo konteineriai;</a:t>
            </a:r>
          </a:p>
          <a:p>
            <a:pPr marL="0" indent="0">
              <a:buNone/>
            </a:pPr>
            <a:endParaRPr lang="en-GB" dirty="0"/>
          </a:p>
        </p:txBody>
      </p:sp>
    </p:spTree>
    <p:extLst>
      <p:ext uri="{BB962C8B-B14F-4D97-AF65-F5344CB8AC3E}">
        <p14:creationId xmlns:p14="http://schemas.microsoft.com/office/powerpoint/2010/main" val="3923134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3148604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6</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7</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3</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3</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2</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6783923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183880" cy="936104"/>
          </a:xfrm>
        </p:spPr>
        <p:txBody>
          <a:bodyPr>
            <a:normAutofit fontScale="90000"/>
          </a:bodyPr>
          <a:lstStyle/>
          <a:p>
            <a:r>
              <a:rPr lang="en-GB" sz="3100" dirty="0" smtClean="0"/>
              <a:t>SLI</a:t>
            </a:r>
            <a:r>
              <a:rPr lang="lt-LT" sz="3100" dirty="0" smtClean="0"/>
              <a:t>ŽIŲ KAIMO BENDRUOMENĖ</a:t>
            </a:r>
            <a:r>
              <a:rPr lang="lt-LT" dirty="0" smtClean="0"/>
              <a:t/>
            </a:r>
            <a:br>
              <a:rPr lang="lt-LT" dirty="0" smtClean="0"/>
            </a:br>
            <a:r>
              <a:rPr lang="lt-LT" sz="2700" dirty="0" smtClean="0"/>
              <a:t>Ukmergės rajonas</a:t>
            </a:r>
            <a:endParaRPr lang="en-GB" sz="2700" dirty="0"/>
          </a:p>
        </p:txBody>
      </p:sp>
      <p:sp>
        <p:nvSpPr>
          <p:cNvPr id="3" name="Content Placeholder 2"/>
          <p:cNvSpPr>
            <a:spLocks noGrp="1"/>
          </p:cNvSpPr>
          <p:nvPr>
            <p:ph idx="1"/>
          </p:nvPr>
        </p:nvSpPr>
        <p:spPr>
          <a:xfrm>
            <a:off x="539552" y="1700808"/>
            <a:ext cx="8183880" cy="4187952"/>
          </a:xfrm>
        </p:spPr>
        <p:txBody>
          <a:bodyPr>
            <a:normAutofit/>
          </a:bodyPr>
          <a:lstStyle/>
          <a:p>
            <a:r>
              <a:rPr lang="lt-LT" dirty="0" smtClean="0"/>
              <a:t>Tvarkomas ir prižiūrimas apylinkių akmuo Mokas, vietos gyventojų tvarkomas Širvintos upės skardyje esantis piliakalnis;</a:t>
            </a:r>
          </a:p>
          <a:p>
            <a:r>
              <a:rPr lang="lt-LT" dirty="0" smtClean="0"/>
              <a:t>Folkloro ansamblyje koncertuoja ir jaunimas ir vyresnieji;</a:t>
            </a:r>
          </a:p>
          <a:p>
            <a:r>
              <a:rPr lang="lt-LT" dirty="0" smtClean="0"/>
              <a:t>Moterų klubas</a:t>
            </a:r>
          </a:p>
          <a:p>
            <a:r>
              <a:rPr lang="lt-LT" dirty="0" smtClean="0"/>
              <a:t>Leidžiamas laikraštis „Seklyčia“</a:t>
            </a:r>
          </a:p>
          <a:p>
            <a:r>
              <a:rPr lang="lt-LT" dirty="0" smtClean="0"/>
              <a:t>Atgaivintas respublikinis poezijos konkursas „Žydinčios vyšnios šakelė“;</a:t>
            </a:r>
          </a:p>
        </p:txBody>
      </p:sp>
    </p:spTree>
    <p:extLst>
      <p:ext uri="{BB962C8B-B14F-4D97-AF65-F5344CB8AC3E}">
        <p14:creationId xmlns:p14="http://schemas.microsoft.com/office/powerpoint/2010/main" val="4354939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lt-LT" dirty="0"/>
              <a:t>Projektų pagalba jaunimas skatinamas domėtis etnokultūra (rinko ir fiksavo senolių pasakojimus, dainas, tvarkė piliakalnį, rengė kaimo vakaruškas</a:t>
            </a:r>
            <a:r>
              <a:rPr lang="lt-LT" dirty="0" smtClean="0"/>
              <a:t>);</a:t>
            </a:r>
          </a:p>
          <a:p>
            <a:r>
              <a:rPr lang="lt-LT" dirty="0" smtClean="0"/>
              <a:t>Bendruomenė organizuoja įvairias šventes, renginius, išvykas ir iškylas.</a:t>
            </a:r>
            <a:endParaRPr lang="lt-LT" dirty="0"/>
          </a:p>
          <a:p>
            <a:endParaRPr lang="en-GB" dirty="0"/>
          </a:p>
        </p:txBody>
      </p:sp>
    </p:spTree>
    <p:extLst>
      <p:ext uri="{BB962C8B-B14F-4D97-AF65-F5344CB8AC3E}">
        <p14:creationId xmlns:p14="http://schemas.microsoft.com/office/powerpoint/2010/main" val="42483290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66864764"/>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7</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7,5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38218531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83880" cy="1051560"/>
          </a:xfrm>
        </p:spPr>
        <p:txBody>
          <a:bodyPr>
            <a:normAutofit/>
          </a:bodyPr>
          <a:lstStyle/>
          <a:p>
            <a:r>
              <a:rPr lang="en-GB" sz="2700" dirty="0" smtClean="0"/>
              <a:t>SMALININK</a:t>
            </a:r>
            <a:r>
              <a:rPr lang="lt-LT" sz="2700" dirty="0" smtClean="0"/>
              <a:t>Ų BENDRUOMENĖS CENTRAS</a:t>
            </a:r>
            <a:r>
              <a:rPr lang="lt-LT" dirty="0" smtClean="0"/>
              <a:t/>
            </a:r>
            <a:br>
              <a:rPr lang="lt-LT" dirty="0" smtClean="0"/>
            </a:br>
            <a:r>
              <a:rPr lang="lt-LT" sz="2400" dirty="0" smtClean="0"/>
              <a:t>Jurbarko rajonas</a:t>
            </a:r>
            <a:endParaRPr lang="en-GB" sz="2400" dirty="0"/>
          </a:p>
        </p:txBody>
      </p:sp>
      <p:sp>
        <p:nvSpPr>
          <p:cNvPr id="3" name="Content Placeholder 2"/>
          <p:cNvSpPr>
            <a:spLocks noGrp="1"/>
          </p:cNvSpPr>
          <p:nvPr>
            <p:ph idx="1"/>
          </p:nvPr>
        </p:nvSpPr>
        <p:spPr>
          <a:xfrm>
            <a:off x="539552" y="1628800"/>
            <a:ext cx="8183880" cy="4187952"/>
          </a:xfrm>
        </p:spPr>
        <p:txBody>
          <a:bodyPr>
            <a:normAutofit fontScale="92500" lnSpcReduction="10000"/>
          </a:bodyPr>
          <a:lstStyle/>
          <a:p>
            <a:r>
              <a:rPr lang="lt-LT" dirty="0" smtClean="0"/>
              <a:t>Aktyviai organizuoja kultūrinius renginius. Tradicinėmis tapo Žvejų ir Rudens šventės. Sporto klubo „Nemunas“ pagalba organizuojama respublikinė „Žalgiriada“. </a:t>
            </a:r>
            <a:r>
              <a:rPr lang="en-GB" dirty="0" smtClean="0"/>
              <a:t>2011 m. bus </a:t>
            </a:r>
            <a:r>
              <a:rPr lang="en-GB" dirty="0" err="1" smtClean="0"/>
              <a:t>organizuojamas</a:t>
            </a:r>
            <a:r>
              <a:rPr lang="en-GB" dirty="0" smtClean="0"/>
              <a:t> </a:t>
            </a:r>
            <a:r>
              <a:rPr lang="en-GB" dirty="0" err="1" smtClean="0"/>
              <a:t>renginys</a:t>
            </a:r>
            <a:r>
              <a:rPr lang="en-GB" dirty="0" smtClean="0"/>
              <a:t> 200 met</a:t>
            </a:r>
            <a:r>
              <a:rPr lang="lt-LT" dirty="0" smtClean="0"/>
              <a:t>us švenčiančiai Vandens matavimo stočiai paminėti;</a:t>
            </a:r>
          </a:p>
          <a:p>
            <a:r>
              <a:rPr lang="lt-LT" dirty="0" smtClean="0"/>
              <a:t>Bendruomenės pastangomis tvarkoma ir prižiūrima ilgiausia Lietuvoje „Ąžuolų alėja“, du kart per metus sutvarkomas Senasis žiemos uostas;</a:t>
            </a:r>
            <a:endParaRPr lang="en-GB" dirty="0"/>
          </a:p>
        </p:txBody>
      </p:sp>
    </p:spTree>
    <p:extLst>
      <p:ext uri="{BB962C8B-B14F-4D97-AF65-F5344CB8AC3E}">
        <p14:creationId xmlns:p14="http://schemas.microsoft.com/office/powerpoint/2010/main" val="6708962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183880" cy="4187952"/>
          </a:xfrm>
        </p:spPr>
        <p:txBody>
          <a:bodyPr/>
          <a:lstStyle/>
          <a:p>
            <a:r>
              <a:rPr lang="lt-LT" dirty="0" smtClean="0"/>
              <a:t>Bendruomenės šokių kolektyvas</a:t>
            </a:r>
          </a:p>
          <a:p>
            <a:r>
              <a:rPr lang="lt-LT" dirty="0" smtClean="0"/>
              <a:t>Kaimo kapela</a:t>
            </a:r>
          </a:p>
          <a:p>
            <a:r>
              <a:rPr lang="lt-LT" dirty="0" smtClean="0"/>
              <a:t>Jaunimas mokosi groti gitaromis, merginos dainuoja ansamblyje</a:t>
            </a:r>
          </a:p>
          <a:p>
            <a:r>
              <a:rPr lang="lt-LT" dirty="0" smtClean="0"/>
              <a:t>Jaunimo klubas „Aukštyn kojom“</a:t>
            </a:r>
          </a:p>
          <a:p>
            <a:r>
              <a:rPr lang="lt-LT" dirty="0" smtClean="0"/>
              <a:t>Veikia „Ąžuolynės“ teatras</a:t>
            </a:r>
          </a:p>
          <a:p>
            <a:r>
              <a:rPr lang="lt-LT" dirty="0" smtClean="0"/>
              <a:t>Ekologinis jaunimo klubas „Žalioji viltis“</a:t>
            </a:r>
          </a:p>
          <a:p>
            <a:endParaRPr lang="lt-LT" dirty="0" smtClean="0"/>
          </a:p>
        </p:txBody>
      </p:sp>
    </p:spTree>
    <p:extLst>
      <p:ext uri="{BB962C8B-B14F-4D97-AF65-F5344CB8AC3E}">
        <p14:creationId xmlns:p14="http://schemas.microsoft.com/office/powerpoint/2010/main" val="10382024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4288" y="4581128"/>
            <a:ext cx="1638300" cy="1933575"/>
          </a:xfrm>
          <a:prstGeom prst="rect">
            <a:avLst/>
          </a:prstGeom>
        </p:spPr>
      </p:pic>
      <p:sp>
        <p:nvSpPr>
          <p:cNvPr id="3" name="Content Placeholder 2"/>
          <p:cNvSpPr>
            <a:spLocks noGrp="1"/>
          </p:cNvSpPr>
          <p:nvPr>
            <p:ph idx="1"/>
          </p:nvPr>
        </p:nvSpPr>
        <p:spPr>
          <a:xfrm>
            <a:off x="502920" y="530351"/>
            <a:ext cx="8183880" cy="5984351"/>
          </a:xfrm>
        </p:spPr>
        <p:txBody>
          <a:bodyPr>
            <a:normAutofit/>
          </a:bodyPr>
          <a:lstStyle/>
          <a:p>
            <a:r>
              <a:rPr lang="en-GB" dirty="0" smtClean="0"/>
              <a:t>2009 m. </a:t>
            </a:r>
            <a:r>
              <a:rPr lang="en-GB" dirty="0" err="1" smtClean="0"/>
              <a:t>pastatytos</a:t>
            </a:r>
            <a:r>
              <a:rPr lang="en-GB" dirty="0" smtClean="0"/>
              <a:t> v</a:t>
            </a:r>
            <a:r>
              <a:rPr lang="lt-LT" dirty="0" smtClean="0"/>
              <a:t>ėjo jėgainės duodamos pajamos kaupiamos dienos centrui įkurti bei remti ekologinio klubo iniciatyvas;</a:t>
            </a:r>
          </a:p>
          <a:p>
            <a:r>
              <a:rPr lang="lt-LT" dirty="0" smtClean="0"/>
              <a:t>Senovinės technikos muziejus, įkurtas vietos gyventojo iniciatyva, minimas ir užsienio šalių giduose.</a:t>
            </a:r>
          </a:p>
          <a:p>
            <a:r>
              <a:rPr lang="lt-LT" dirty="0" smtClean="0"/>
              <a:t>Verslininkų iniciatyva atgaivintas Smalininkų kartodromas, veikia žirgynas, rengiami dokumentai šaudyklos atgaivinimui ir laivo – kavinės </a:t>
            </a:r>
            <a:endParaRPr lang="en-GB" dirty="0"/>
          </a:p>
          <a:p>
            <a:pPr marL="0" indent="0">
              <a:buNone/>
            </a:pPr>
            <a:r>
              <a:rPr lang="en-GB" dirty="0" smtClean="0"/>
              <a:t> </a:t>
            </a:r>
            <a:r>
              <a:rPr lang="lt-LT" dirty="0" smtClean="0"/>
              <a:t>pastatymui.</a:t>
            </a:r>
          </a:p>
          <a:p>
            <a:endParaRPr lang="en-GB" dirty="0"/>
          </a:p>
        </p:txBody>
      </p:sp>
    </p:spTree>
    <p:extLst>
      <p:ext uri="{BB962C8B-B14F-4D97-AF65-F5344CB8AC3E}">
        <p14:creationId xmlns:p14="http://schemas.microsoft.com/office/powerpoint/2010/main" val="7418395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81911013"/>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8</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421460806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1051560"/>
          </a:xfrm>
        </p:spPr>
        <p:txBody>
          <a:bodyPr>
            <a:normAutofit fontScale="90000"/>
          </a:bodyPr>
          <a:lstStyle/>
          <a:p>
            <a:r>
              <a:rPr lang="en-GB" sz="2700" dirty="0" smtClean="0"/>
              <a:t>BENDRUOMEN</a:t>
            </a:r>
            <a:r>
              <a:rPr lang="lt-LT" sz="2700" dirty="0" smtClean="0"/>
              <a:t>Ė „ŠLYNINKOS VANDENS MALŪNAS“</a:t>
            </a:r>
            <a:r>
              <a:rPr lang="lt-LT" dirty="0" smtClean="0"/>
              <a:t/>
            </a:r>
            <a:br>
              <a:rPr lang="lt-LT" dirty="0" smtClean="0"/>
            </a:br>
            <a:r>
              <a:rPr lang="lt-LT" sz="2200" dirty="0" smtClean="0"/>
              <a:t>Zarasų rajonas</a:t>
            </a:r>
            <a:endParaRPr lang="en-GB" sz="2200" dirty="0"/>
          </a:p>
        </p:txBody>
      </p:sp>
      <p:sp>
        <p:nvSpPr>
          <p:cNvPr id="3" name="Content Placeholder 2"/>
          <p:cNvSpPr>
            <a:spLocks noGrp="1"/>
          </p:cNvSpPr>
          <p:nvPr>
            <p:ph idx="1"/>
          </p:nvPr>
        </p:nvSpPr>
        <p:spPr>
          <a:xfrm>
            <a:off x="539552" y="1700807"/>
            <a:ext cx="8183880" cy="4731593"/>
          </a:xfrm>
        </p:spPr>
        <p:txBody>
          <a:bodyPr>
            <a:normAutofit/>
          </a:bodyPr>
          <a:lstStyle/>
          <a:p>
            <a:r>
              <a:rPr lang="lt-LT" dirty="0" smtClean="0"/>
              <a:t>Bendruomenė rūpinasi </a:t>
            </a:r>
            <a:r>
              <a:rPr lang="en-GB" dirty="0" smtClean="0"/>
              <a:t>300 m. </a:t>
            </a:r>
            <a:r>
              <a:rPr lang="en-GB" dirty="0" err="1" smtClean="0"/>
              <a:t>senumo</a:t>
            </a:r>
            <a:r>
              <a:rPr lang="en-GB" dirty="0" smtClean="0"/>
              <a:t> </a:t>
            </a:r>
            <a:r>
              <a:rPr lang="lt-LT" dirty="0" smtClean="0"/>
              <a:t>Šlyninkos vandens malūnu, kurio įranga išlikusi autentiška iki šių dienų;</a:t>
            </a:r>
          </a:p>
          <a:p>
            <a:r>
              <a:rPr lang="lt-LT" dirty="0" smtClean="0"/>
              <a:t>Žmonės į malūną malti ir pasižiūrėti atvyksta iš toli, o per metus malūną aplanko apie </a:t>
            </a:r>
            <a:r>
              <a:rPr lang="en-GB" dirty="0" smtClean="0"/>
              <a:t>10 000-15 000 </a:t>
            </a:r>
            <a:r>
              <a:rPr lang="lt-LT" dirty="0" smtClean="0"/>
              <a:t>žmonių;</a:t>
            </a:r>
          </a:p>
          <a:p>
            <a:r>
              <a:rPr lang="lt-LT" dirty="0" smtClean="0"/>
              <a:t>Prie malūno įrengtuose amatų namuose rengiamos edukacinės </a:t>
            </a:r>
            <a:endParaRPr lang="en-GB" dirty="0" smtClean="0"/>
          </a:p>
          <a:p>
            <a:pPr marL="0" indent="0">
              <a:buNone/>
            </a:pPr>
            <a:r>
              <a:rPr lang="lt-LT" dirty="0" smtClean="0"/>
              <a:t>programos „Duonos kelias“, </a:t>
            </a:r>
            <a:endParaRPr lang="en-GB" dirty="0" smtClean="0"/>
          </a:p>
          <a:p>
            <a:pPr marL="0" indent="0">
              <a:buNone/>
            </a:pPr>
            <a:r>
              <a:rPr lang="lt-LT" dirty="0" smtClean="0"/>
              <a:t>„Lino kelias“</a:t>
            </a:r>
            <a:endParaRPr lang="lt-LT"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5013176"/>
            <a:ext cx="1905000" cy="1419225"/>
          </a:xfrm>
          <a:prstGeom prst="rect">
            <a:avLst/>
          </a:prstGeom>
        </p:spPr>
      </p:pic>
    </p:spTree>
    <p:extLst>
      <p:ext uri="{BB962C8B-B14F-4D97-AF65-F5344CB8AC3E}">
        <p14:creationId xmlns:p14="http://schemas.microsoft.com/office/powerpoint/2010/main" val="11473285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183880" cy="4187952"/>
          </a:xfrm>
        </p:spPr>
        <p:txBody>
          <a:bodyPr/>
          <a:lstStyle/>
          <a:p>
            <a:r>
              <a:rPr lang="lt-LT" dirty="0" smtClean="0"/>
              <a:t>Bendruomenė kasmet rengia tradicija tapusias šventes: Cibulinę, Užgavėnių šventę, Kalėdų vakarones;</a:t>
            </a:r>
          </a:p>
          <a:p>
            <a:r>
              <a:rPr lang="lt-LT" dirty="0" smtClean="0"/>
              <a:t>Bendruomenė stengiasi skleisti senolių sukauptas žinias ir išmintį, dalintis malūno ir duonos kepimo paslaptimis;</a:t>
            </a:r>
            <a:endParaRPr lang="en-GB" dirty="0"/>
          </a:p>
        </p:txBody>
      </p:sp>
    </p:spTree>
    <p:extLst>
      <p:ext uri="{BB962C8B-B14F-4D97-AF65-F5344CB8AC3E}">
        <p14:creationId xmlns:p14="http://schemas.microsoft.com/office/powerpoint/2010/main" val="5836810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70197002"/>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1,5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4</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4</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2</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6</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263492481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83880" cy="1051560"/>
          </a:xfrm>
        </p:spPr>
        <p:txBody>
          <a:bodyPr>
            <a:normAutofit/>
          </a:bodyPr>
          <a:lstStyle/>
          <a:p>
            <a:r>
              <a:rPr lang="en-GB" sz="2700" dirty="0" smtClean="0"/>
              <a:t>TILT</a:t>
            </a:r>
            <a:r>
              <a:rPr lang="lt-LT" sz="2700" dirty="0" smtClean="0"/>
              <a:t>Ų KAIMO BENDRUOMENĖ</a:t>
            </a:r>
            <a:r>
              <a:rPr lang="lt-LT" dirty="0" smtClean="0"/>
              <a:t/>
            </a:r>
            <a:br>
              <a:rPr lang="lt-LT" dirty="0" smtClean="0"/>
            </a:br>
            <a:r>
              <a:rPr lang="lt-LT" sz="2400" dirty="0" smtClean="0"/>
              <a:t>Trakų rajonas</a:t>
            </a:r>
            <a:endParaRPr lang="en-GB" sz="2400" dirty="0"/>
          </a:p>
        </p:txBody>
      </p:sp>
      <p:sp>
        <p:nvSpPr>
          <p:cNvPr id="3" name="Content Placeholder 2"/>
          <p:cNvSpPr>
            <a:spLocks noGrp="1"/>
          </p:cNvSpPr>
          <p:nvPr>
            <p:ph idx="1"/>
          </p:nvPr>
        </p:nvSpPr>
        <p:spPr>
          <a:xfrm>
            <a:off x="467544" y="1772816"/>
            <a:ext cx="8183880" cy="4187952"/>
          </a:xfrm>
        </p:spPr>
        <p:txBody>
          <a:bodyPr>
            <a:normAutofit fontScale="77500" lnSpcReduction="20000"/>
          </a:bodyPr>
          <a:lstStyle/>
          <a:p>
            <a:r>
              <a:rPr lang="lt-LT" dirty="0" smtClean="0"/>
              <a:t>Aktyviai organizuoja kultūrinius renginius: „Rudens gėrybių mugę“, „Kopūstinės kermošius“, rajoninė derliaus šventė, Naujų metų sutiktuves, bitininkų šventes ir daugybę kitų renginių. Inicijuoja ūkininkų išvykas į kitus miestus, šalis. Kasmet dalyvauja liaudies meno parodoje „Aukso vainikas“. Vidutiniškai per metus suorganizuojama apie </a:t>
            </a:r>
            <a:r>
              <a:rPr lang="en-GB" dirty="0" smtClean="0"/>
              <a:t>20 </a:t>
            </a:r>
            <a:r>
              <a:rPr lang="en-GB" dirty="0" err="1" smtClean="0"/>
              <a:t>rengini</a:t>
            </a:r>
            <a:r>
              <a:rPr lang="lt-LT" dirty="0" smtClean="0"/>
              <a:t>ų ir apie </a:t>
            </a:r>
            <a:r>
              <a:rPr lang="en-GB" dirty="0" smtClean="0"/>
              <a:t>30 i</a:t>
            </a:r>
            <a:r>
              <a:rPr lang="lt-LT" dirty="0" smtClean="0"/>
              <a:t>švykų;</a:t>
            </a:r>
          </a:p>
          <a:p>
            <a:r>
              <a:rPr lang="lt-LT" dirty="0" smtClean="0"/>
              <a:t>Rengia talkas vietos apylinkėms tvarkyti. Bendruomenės nariai patys šienauja, tvarko apylinkes ir tvenkinio teritorijas, dalyvauja akcijoje „Darom“. Bendromis jėgomis pastatytas kaimo kryžius. Padedama susitvarkyti senoliams</a:t>
            </a:r>
            <a:endParaRPr lang="en-GB" dirty="0"/>
          </a:p>
        </p:txBody>
      </p:sp>
    </p:spTree>
    <p:extLst>
      <p:ext uri="{BB962C8B-B14F-4D97-AF65-F5344CB8AC3E}">
        <p14:creationId xmlns:p14="http://schemas.microsoft.com/office/powerpoint/2010/main" val="17514300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183880" cy="5040560"/>
          </a:xfrm>
        </p:spPr>
        <p:txBody>
          <a:bodyPr>
            <a:normAutofit fontScale="85000" lnSpcReduction="10000"/>
          </a:bodyPr>
          <a:lstStyle/>
          <a:p>
            <a:r>
              <a:rPr lang="lt-LT" dirty="0" smtClean="0"/>
              <a:t>Tiltų jaunimo folkloro ansamblis „Gelužėlė“</a:t>
            </a:r>
          </a:p>
          <a:p>
            <a:r>
              <a:rPr lang="lt-LT" dirty="0" smtClean="0"/>
              <a:t>Tiltų kaimo kapelija</a:t>
            </a:r>
          </a:p>
          <a:p>
            <a:r>
              <a:rPr lang="lt-LT" dirty="0" smtClean="0"/>
              <a:t>Puoselėja senuosius amatus: žilvičio pynimas, juostų rišimas, siuvinėjimas, papuošalų gaminimas, audimas, valgio gaminimas sudomina ir jaunimą ir vyresniuosius;</a:t>
            </a:r>
          </a:p>
          <a:p>
            <a:r>
              <a:rPr lang="lt-LT" dirty="0" smtClean="0"/>
              <a:t>Vykdomos edukacinės programos: stovykla „Žilvitėlis“, „Tiltų krašto tradiciniai ir apeiginiai valgiai“, „Margi audimų raštai“ ir kt.</a:t>
            </a:r>
          </a:p>
          <a:p>
            <a:r>
              <a:rPr lang="lt-LT" dirty="0" smtClean="0"/>
              <a:t>Bendradarbiaujant su savivaldybe ir seniūnija buvo sutvarkytas šiukšlynas, gyventojai įsigijo konteinerius, apšviestos gatvės, nudažytas kultūros namų pastatas, gatvėms suteikti pavadinimai, sustatyti kelio ženklai;</a:t>
            </a:r>
            <a:endParaRPr lang="en-GB" dirty="0"/>
          </a:p>
        </p:txBody>
      </p:sp>
    </p:spTree>
    <p:extLst>
      <p:ext uri="{BB962C8B-B14F-4D97-AF65-F5344CB8AC3E}">
        <p14:creationId xmlns:p14="http://schemas.microsoft.com/office/powerpoint/2010/main" val="35249775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08720"/>
            <a:ext cx="8183880" cy="4187952"/>
          </a:xfrm>
        </p:spPr>
        <p:txBody>
          <a:bodyPr/>
          <a:lstStyle/>
          <a:p>
            <a:r>
              <a:rPr lang="lt-LT" dirty="0" smtClean="0"/>
              <a:t>Puosėlėja unikalų etnografinį gatvinį rėžimą, septynias paminklinės reikšmės sodybas, vienuolia pirkių, šešis svirnus, keturis tvartus, šešis kluonus, rūsius. Iki šių dienų išlikusi bendra galvijų ganiava.</a:t>
            </a:r>
          </a:p>
          <a:p>
            <a:r>
              <a:rPr lang="lt-LT" dirty="0" smtClean="0"/>
              <a:t>Aktyvus bendradarbiavimas su vietos verslininkais.</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3645024"/>
            <a:ext cx="4231324" cy="2815754"/>
          </a:xfrm>
          <a:prstGeom prst="rect">
            <a:avLst/>
          </a:prstGeom>
        </p:spPr>
      </p:pic>
    </p:spTree>
    <p:extLst>
      <p:ext uri="{BB962C8B-B14F-4D97-AF65-F5344CB8AC3E}">
        <p14:creationId xmlns:p14="http://schemas.microsoft.com/office/powerpoint/2010/main" val="5076320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78113277"/>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9,5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9,5</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21450266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183880" cy="1051560"/>
          </a:xfrm>
        </p:spPr>
        <p:txBody>
          <a:bodyPr>
            <a:normAutofit fontScale="90000"/>
          </a:bodyPr>
          <a:lstStyle/>
          <a:p>
            <a:r>
              <a:rPr lang="en-GB" sz="2700" dirty="0" smtClean="0"/>
              <a:t>VARNI</a:t>
            </a:r>
            <a:r>
              <a:rPr lang="lt-LT" sz="2700" dirty="0" smtClean="0"/>
              <a:t>Ų VYSKUPO M.VALANČIAUS BENDRUOMENĖ</a:t>
            </a:r>
            <a:r>
              <a:rPr lang="lt-LT" dirty="0" smtClean="0"/>
              <a:t/>
            </a:r>
            <a:br>
              <a:rPr lang="lt-LT" dirty="0" smtClean="0"/>
            </a:br>
            <a:r>
              <a:rPr lang="lt-LT" sz="2200" dirty="0" smtClean="0"/>
              <a:t>Telšių rajonas</a:t>
            </a:r>
            <a:endParaRPr lang="en-GB" sz="2200" dirty="0"/>
          </a:p>
        </p:txBody>
      </p:sp>
      <p:sp>
        <p:nvSpPr>
          <p:cNvPr id="3" name="Content Placeholder 2"/>
          <p:cNvSpPr>
            <a:spLocks noGrp="1"/>
          </p:cNvSpPr>
          <p:nvPr>
            <p:ph idx="1"/>
          </p:nvPr>
        </p:nvSpPr>
        <p:spPr>
          <a:xfrm>
            <a:off x="539552" y="1628799"/>
            <a:ext cx="8183880" cy="4771231"/>
          </a:xfrm>
        </p:spPr>
        <p:txBody>
          <a:bodyPr/>
          <a:lstStyle/>
          <a:p>
            <a:r>
              <a:rPr lang="lt-LT" dirty="0" smtClean="0"/>
              <a:t>Įsteiga vaikų dailės studija. Vaikai piešia, tapo, gamina stiklo dirbinius; Vaikų darbai eksponuojami įvairiose parodose;</a:t>
            </a:r>
          </a:p>
          <a:p>
            <a:r>
              <a:rPr lang="lt-LT" dirty="0" smtClean="0"/>
              <a:t>Suburta neformali jaunimo grupė</a:t>
            </a:r>
          </a:p>
          <a:p>
            <a:r>
              <a:rPr lang="lt-LT" dirty="0" smtClean="0"/>
              <a:t>Bendruomenės pastangomis tvarkomos vietos apylinkės, </a:t>
            </a:r>
            <a:endParaRPr lang="en-GB" dirty="0" smtClean="0"/>
          </a:p>
          <a:p>
            <a:pPr marL="0" indent="0">
              <a:buNone/>
            </a:pPr>
            <a:r>
              <a:rPr lang="lt-LT" dirty="0" smtClean="0"/>
              <a:t>saugomi ir atnaujinami </a:t>
            </a:r>
            <a:endParaRPr lang="en-GB" dirty="0" smtClean="0"/>
          </a:p>
          <a:p>
            <a:pPr marL="0" indent="0">
              <a:buNone/>
            </a:pPr>
            <a:r>
              <a:rPr lang="lt-LT" dirty="0" smtClean="0"/>
              <a:t>vietos kultūros paminklai</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3933056"/>
            <a:ext cx="1847850" cy="2466975"/>
          </a:xfrm>
          <a:prstGeom prst="rect">
            <a:avLst/>
          </a:prstGeom>
        </p:spPr>
      </p:pic>
    </p:spTree>
    <p:extLst>
      <p:ext uri="{BB962C8B-B14F-4D97-AF65-F5344CB8AC3E}">
        <p14:creationId xmlns:p14="http://schemas.microsoft.com/office/powerpoint/2010/main" val="261491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37894860"/>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2</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3</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3</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4</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10</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2</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2</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195313606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183880" cy="1051560"/>
          </a:xfrm>
        </p:spPr>
        <p:txBody>
          <a:bodyPr>
            <a:normAutofit fontScale="90000"/>
          </a:bodyPr>
          <a:lstStyle/>
          <a:p>
            <a:r>
              <a:rPr lang="lt-LT" sz="2200" dirty="0" smtClean="0"/>
              <a:t>ŽEMAIČIŲ KALVARIJOS SENIŪNIJOS BENDRUOMENĖ „GARDAI“</a:t>
            </a:r>
            <a:r>
              <a:rPr lang="lt-LT" dirty="0" smtClean="0"/>
              <a:t/>
            </a:r>
            <a:br>
              <a:rPr lang="lt-LT" dirty="0" smtClean="0"/>
            </a:br>
            <a:r>
              <a:rPr lang="lt-LT" sz="2200" dirty="0" smtClean="0"/>
              <a:t>Plungės rajonas</a:t>
            </a:r>
            <a:endParaRPr lang="en-GB" sz="2200" dirty="0"/>
          </a:p>
        </p:txBody>
      </p:sp>
      <p:sp>
        <p:nvSpPr>
          <p:cNvPr id="3" name="Content Placeholder 2"/>
          <p:cNvSpPr>
            <a:spLocks noGrp="1"/>
          </p:cNvSpPr>
          <p:nvPr>
            <p:ph idx="1"/>
          </p:nvPr>
        </p:nvSpPr>
        <p:spPr>
          <a:xfrm>
            <a:off x="539552" y="1628800"/>
            <a:ext cx="8183880" cy="4187952"/>
          </a:xfrm>
        </p:spPr>
        <p:txBody>
          <a:bodyPr>
            <a:normAutofit fontScale="92500"/>
          </a:bodyPr>
          <a:lstStyle/>
          <a:p>
            <a:r>
              <a:rPr lang="en-GB" dirty="0" smtClean="0"/>
              <a:t>3 </a:t>
            </a:r>
            <a:r>
              <a:rPr lang="en-GB" dirty="0" err="1" smtClean="0"/>
              <a:t>metus</a:t>
            </a:r>
            <a:r>
              <a:rPr lang="en-GB" dirty="0" smtClean="0"/>
              <a:t> </a:t>
            </a:r>
            <a:r>
              <a:rPr lang="en-GB" dirty="0" err="1" smtClean="0"/>
              <a:t>dalyvauja</a:t>
            </a:r>
            <a:r>
              <a:rPr lang="en-GB" dirty="0" smtClean="0"/>
              <a:t>  </a:t>
            </a:r>
            <a:r>
              <a:rPr lang="en-GB" dirty="0" err="1" smtClean="0"/>
              <a:t>Baltijos</a:t>
            </a:r>
            <a:r>
              <a:rPr lang="en-GB" dirty="0" smtClean="0"/>
              <a:t> </a:t>
            </a:r>
            <a:r>
              <a:rPr lang="en-GB" dirty="0" err="1" smtClean="0"/>
              <a:t>labdaros</a:t>
            </a:r>
            <a:r>
              <a:rPr lang="en-GB" dirty="0" smtClean="0"/>
              <a:t> </a:t>
            </a:r>
            <a:r>
              <a:rPr lang="en-GB" dirty="0" err="1" smtClean="0"/>
              <a:t>fondo</a:t>
            </a:r>
            <a:r>
              <a:rPr lang="en-GB" dirty="0" smtClean="0"/>
              <a:t> </a:t>
            </a:r>
            <a:r>
              <a:rPr lang="en-GB" dirty="0" err="1" smtClean="0"/>
              <a:t>projektuose</a:t>
            </a:r>
            <a:r>
              <a:rPr lang="en-GB" dirty="0" smtClean="0"/>
              <a:t>. </a:t>
            </a:r>
            <a:r>
              <a:rPr lang="en-GB" dirty="0" err="1" smtClean="0"/>
              <a:t>Pirmajame</a:t>
            </a:r>
            <a:r>
              <a:rPr lang="en-GB" dirty="0" smtClean="0"/>
              <a:t> </a:t>
            </a:r>
            <a:r>
              <a:rPr lang="en-GB" dirty="0" err="1" smtClean="0"/>
              <a:t>gavo</a:t>
            </a:r>
            <a:r>
              <a:rPr lang="en-GB" dirty="0" smtClean="0"/>
              <a:t> </a:t>
            </a:r>
            <a:r>
              <a:rPr lang="en-GB" dirty="0" err="1" smtClean="0"/>
              <a:t>ir</a:t>
            </a:r>
            <a:r>
              <a:rPr lang="en-GB" dirty="0" smtClean="0"/>
              <a:t> </a:t>
            </a:r>
            <a:r>
              <a:rPr lang="en-GB" dirty="0" err="1" smtClean="0"/>
              <a:t>dalijosi</a:t>
            </a:r>
            <a:r>
              <a:rPr lang="en-GB" dirty="0" smtClean="0"/>
              <a:t> </a:t>
            </a:r>
            <a:r>
              <a:rPr lang="lt-LT" dirty="0" smtClean="0"/>
              <a:t>telyčiomis</a:t>
            </a:r>
            <a:r>
              <a:rPr lang="en-GB" dirty="0" smtClean="0"/>
              <a:t>, bit</a:t>
            </a:r>
            <a:r>
              <a:rPr lang="lt-LT" dirty="0" smtClean="0"/>
              <a:t>ėmis, avimis,</a:t>
            </a:r>
            <a:r>
              <a:rPr lang="en-GB" dirty="0" smtClean="0"/>
              <a:t> </a:t>
            </a:r>
            <a:r>
              <a:rPr lang="en-GB" dirty="0" err="1" smtClean="0"/>
              <a:t>antrajame</a:t>
            </a:r>
            <a:r>
              <a:rPr lang="lt-LT" dirty="0" smtClean="0"/>
              <a:t> – triušiais ir paukščiais, trečiajame – bulvėmis;</a:t>
            </a:r>
          </a:p>
          <a:p>
            <a:r>
              <a:rPr lang="lt-LT" dirty="0" smtClean="0"/>
              <a:t>Bendruomenės dėka pristatyti žymūs miestelyje gyvenę žmonės, jų namai paženklinti paminklais (Daraktorei Emilijai Pocaitei, vienuolėms kazimierietėms, „Saulės“ pradžios mokyklos šimtmečiui, Vytautui Mačerniui);</a:t>
            </a:r>
            <a:endParaRPr lang="en-GB" dirty="0"/>
          </a:p>
        </p:txBody>
      </p:sp>
    </p:spTree>
    <p:extLst>
      <p:ext uri="{BB962C8B-B14F-4D97-AF65-F5344CB8AC3E}">
        <p14:creationId xmlns:p14="http://schemas.microsoft.com/office/powerpoint/2010/main" val="81388393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183880" cy="4187952"/>
          </a:xfrm>
        </p:spPr>
        <p:txBody>
          <a:bodyPr/>
          <a:lstStyle/>
          <a:p>
            <a:r>
              <a:rPr lang="lt-LT" dirty="0" smtClean="0"/>
              <a:t>Bendruomenės nariai tvarko miestelio aplinką, ruošia Atlaidams. Atlaidų metu matys budi, prižiūri tvarką;</a:t>
            </a:r>
          </a:p>
          <a:p>
            <a:r>
              <a:rPr lang="lt-LT" dirty="0" smtClean="0"/>
              <a:t>Kiekvienais metais organizuoja miestelio šventę;</a:t>
            </a:r>
          </a:p>
          <a:p>
            <a:r>
              <a:rPr lang="lt-LT" dirty="0" smtClean="0"/>
              <a:t>Organizuoja gražiausių sodybų konkursą.</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4149080"/>
            <a:ext cx="3005658" cy="2246164"/>
          </a:xfrm>
          <a:prstGeom prst="rect">
            <a:avLst/>
          </a:prstGeom>
        </p:spPr>
      </p:pic>
    </p:spTree>
    <p:extLst>
      <p:ext uri="{BB962C8B-B14F-4D97-AF65-F5344CB8AC3E}">
        <p14:creationId xmlns:p14="http://schemas.microsoft.com/office/powerpoint/2010/main" val="310948572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183880" cy="504056"/>
          </a:xfrm>
        </p:spPr>
        <p:txBody>
          <a:bodyPr>
            <a:normAutofit fontScale="90000"/>
          </a:bodyPr>
          <a:lstStyle/>
          <a:p>
            <a:pPr algn="ctr"/>
            <a:r>
              <a:rPr lang="en-GB" dirty="0" err="1" smtClean="0"/>
              <a:t>Vertinimo</a:t>
            </a:r>
            <a:r>
              <a:rPr lang="en-GB" dirty="0" smtClean="0"/>
              <a:t> </a:t>
            </a:r>
            <a:r>
              <a:rPr lang="en-GB" dirty="0" err="1" smtClean="0"/>
              <a:t>lentel</a:t>
            </a:r>
            <a:r>
              <a:rPr lang="lt-LT" dirty="0"/>
              <a:t>ė</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361312"/>
              </p:ext>
            </p:extLst>
          </p:nvPr>
        </p:nvGraphicFramePr>
        <p:xfrm>
          <a:off x="467544" y="980728"/>
          <a:ext cx="8219256" cy="4947920"/>
        </p:xfrm>
        <a:graphic>
          <a:graphicData uri="http://schemas.openxmlformats.org/drawingml/2006/table">
            <a:tbl>
              <a:tblPr firstRow="1" bandRow="1">
                <a:tableStyleId>{5C22544A-7EE6-4342-B048-85BDC9FD1C3A}</a:tableStyleId>
              </a:tblPr>
              <a:tblGrid>
                <a:gridCol w="7200800"/>
                <a:gridCol w="1018456"/>
              </a:tblGrid>
              <a:tr h="149736">
                <a:tc>
                  <a:txBody>
                    <a:bodyPr/>
                    <a:lstStyle/>
                    <a:p>
                      <a:r>
                        <a:rPr lang="lt-LT" dirty="0" smtClean="0"/>
                        <a:t>KRITERIJAI</a:t>
                      </a:r>
                      <a:endParaRPr lang="en-GB" dirty="0"/>
                    </a:p>
                  </a:txBody>
                  <a:tcPr/>
                </a:tc>
                <a:tc>
                  <a:txBody>
                    <a:bodyPr/>
                    <a:lstStyle/>
                    <a:p>
                      <a:r>
                        <a:rPr lang="lt-LT" dirty="0" smtClean="0"/>
                        <a:t>Balai</a:t>
                      </a:r>
                      <a:endParaRPr lang="en-GB" dirty="0"/>
                    </a:p>
                  </a:txBody>
                  <a:tcPr/>
                </a:tc>
              </a:tr>
              <a:tr h="370840">
                <a:tc>
                  <a:txBody>
                    <a:bodyPr/>
                    <a:lstStyle/>
                    <a:p>
                      <a:r>
                        <a:rPr kumimoji="0" lang="lt-LT" sz="1800" kern="1200" dirty="0" smtClean="0">
                          <a:solidFill>
                            <a:schemeClr val="dk1"/>
                          </a:solidFill>
                          <a:effectLst/>
                          <a:latin typeface="+mn-lt"/>
                          <a:ea typeface="+mn-ea"/>
                          <a:cs typeface="+mn-cs"/>
                        </a:rPr>
                        <a:t>Kaimo bendruomenės veikla bei pastangos įtraukti kuo daugiau gyventojų</a:t>
                      </a:r>
                      <a:endParaRPr lang="en-GB" dirty="0"/>
                    </a:p>
                  </a:txBody>
                  <a:tcPr/>
                </a:tc>
                <a:tc>
                  <a:txBody>
                    <a:bodyPr/>
                    <a:lstStyle/>
                    <a:p>
                      <a:r>
                        <a:rPr lang="en-GB" dirty="0" smtClean="0"/>
                        <a:t>8,5</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Kaimo bendruomenės dalyvavimas kultūrinime gyvenime 	</a:t>
                      </a:r>
                    </a:p>
                  </a:txBody>
                  <a:tcPr/>
                </a:tc>
                <a:tc>
                  <a:txBody>
                    <a:bodyPr/>
                    <a:lstStyle/>
                    <a:p>
                      <a:r>
                        <a:rPr lang="en-GB" dirty="0" smtClean="0"/>
                        <a:t>9</a:t>
                      </a:r>
                      <a:endParaRPr lang="en-GB" dirty="0"/>
                    </a:p>
                  </a:txBody>
                  <a:tcPr/>
                </a:tc>
              </a:tr>
              <a:tr h="370840">
                <a:tc>
                  <a:txBody>
                    <a:bodyPr/>
                    <a:lstStyle/>
                    <a:p>
                      <a:r>
                        <a:rPr kumimoji="0" lang="lt-LT" sz="1800" kern="1200" dirty="0" smtClean="0">
                          <a:solidFill>
                            <a:schemeClr val="dk1"/>
                          </a:solidFill>
                          <a:effectLst/>
                          <a:latin typeface="+mn-lt"/>
                          <a:ea typeface="+mn-ea"/>
                          <a:cs typeface="+mn-cs"/>
                        </a:rPr>
                        <a:t>Savanorystės principų taikymas kaimo bendruomenės veikloje, savitarpio pagalbos teikimas</a:t>
                      </a:r>
                      <a:endParaRPr lang="en-GB" dirty="0"/>
                    </a:p>
                  </a:txBody>
                  <a:tcPr/>
                </a:tc>
                <a:tc>
                  <a:txBody>
                    <a:bodyPr/>
                    <a:lstStyle/>
                    <a:p>
                      <a:r>
                        <a:rPr lang="en-GB" dirty="0" smtClean="0"/>
                        <a:t>8</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Infrastruktūros pritaikymas gyventojų socialiniams ir verslo poreikiams, aplinkos sutvarkymas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baseline="0" dirty="0" smtClean="0">
                          <a:solidFill>
                            <a:schemeClr val="dk1"/>
                          </a:solidFill>
                          <a:latin typeface="+mn-lt"/>
                          <a:ea typeface="+mn-ea"/>
                          <a:cs typeface="+mn-cs"/>
                        </a:rPr>
                        <a:t>Gamtos ir kultūros paveldo puoselėjimas 	</a:t>
                      </a:r>
                    </a:p>
                  </a:txBody>
                  <a:tcPr/>
                </a:tc>
                <a:tc>
                  <a:txBody>
                    <a:bodyPr/>
                    <a:lstStyle/>
                    <a:p>
                      <a:r>
                        <a:rPr lang="en-GB" dirty="0" smtClean="0"/>
                        <a:t>9</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Sveiko gyvenimo būdo, ekologinių idėjų realizavimas ir propogavimas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Verslininkų iniciatyvos ir jų įsitraukimas į gyvenimo kokybės kaime gerinimą 	</a:t>
                      </a:r>
                    </a:p>
                  </a:txBody>
                  <a:tcPr/>
                </a:tc>
                <a:tc>
                  <a:txBody>
                    <a:bodyPr/>
                    <a:lstStyle/>
                    <a:p>
                      <a:r>
                        <a:rPr lang="en-GB" dirty="0" smtClean="0"/>
                        <a:t>7</a:t>
                      </a:r>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baseline="0" dirty="0" smtClean="0">
                          <a:solidFill>
                            <a:schemeClr val="dk1"/>
                          </a:solidFill>
                          <a:latin typeface="+mn-lt"/>
                          <a:ea typeface="+mn-ea"/>
                          <a:cs typeface="+mn-cs"/>
                        </a:rPr>
                        <a:t>Savivaldybės rekomendacija 	</a:t>
                      </a:r>
                    </a:p>
                  </a:txBody>
                  <a:tcPr/>
                </a:tc>
                <a:tc>
                  <a:txBody>
                    <a:bodyPr/>
                    <a:lstStyle/>
                    <a:p>
                      <a:r>
                        <a:rPr lang="en-GB" dirty="0" smtClean="0"/>
                        <a:t>+</a:t>
                      </a:r>
                      <a:endParaRPr lang="en-GB" dirty="0"/>
                    </a:p>
                  </a:txBody>
                  <a:tcPr/>
                </a:tc>
              </a:tr>
            </a:tbl>
          </a:graphicData>
        </a:graphic>
      </p:graphicFrame>
    </p:spTree>
    <p:extLst>
      <p:ext uri="{BB962C8B-B14F-4D97-AF65-F5344CB8AC3E}">
        <p14:creationId xmlns:p14="http://schemas.microsoft.com/office/powerpoint/2010/main" val="41780741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521</TotalTime>
  <Words>4311</Words>
  <Application>Microsoft Office PowerPoint</Application>
  <PresentationFormat>On-screen Show (4:3)</PresentationFormat>
  <Paragraphs>621</Paragraphs>
  <Slides>75</Slides>
  <Notes>0</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Aspect</vt:lpstr>
      <vt:lpstr>KONKURSAS ,,LIETUVOS KAIME GERA GYVENTI - 2011“ </vt:lpstr>
      <vt:lpstr>PowerPoint Presentation</vt:lpstr>
      <vt:lpstr>PowerPoint Presentation</vt:lpstr>
      <vt:lpstr>ADOMYNĖS BENDRUOMENĖ Kupiškio rajonas</vt:lpstr>
      <vt:lpstr>PowerPoint Presentation</vt:lpstr>
      <vt:lpstr>PowerPoint Presentation</vt:lpstr>
      <vt:lpstr>Vertinimo lentelė</vt:lpstr>
      <vt:lpstr>BAUBLIŲ KAIMO BENDRUOMENĖ Kretingos rajonas</vt:lpstr>
      <vt:lpstr>PowerPoint Presentation</vt:lpstr>
      <vt:lpstr>PowerPoint Presentation</vt:lpstr>
      <vt:lpstr>Vertinimo lentelė</vt:lpstr>
      <vt:lpstr>DUSETŲ SENIŪNIJOS IR PARAPIJOS BENDRUOMENĖS SANTALKA Zarasų rajonas</vt:lpstr>
      <vt:lpstr>PowerPoint Presentation</vt:lpstr>
      <vt:lpstr>PowerPoint Presentation</vt:lpstr>
      <vt:lpstr>Vertinimo lentelė</vt:lpstr>
      <vt:lpstr>EŽERĖLIO BENDRUOMENĖS CENTRAS Kauno rajonas</vt:lpstr>
      <vt:lpstr>PowerPoint Presentation</vt:lpstr>
      <vt:lpstr>PowerPoint Presentation</vt:lpstr>
      <vt:lpstr>Vertinimo lentelė</vt:lpstr>
      <vt:lpstr>JUKNAIČIŲ BENDRUOMENĖ Šilutės rajonas</vt:lpstr>
      <vt:lpstr>PowerPoint Presentation</vt:lpstr>
      <vt:lpstr>Vertinimo lentelė</vt:lpstr>
      <vt:lpstr>KAULAKIŲ KAIMO BENDRUOMENĖ Raseinių rajonas</vt:lpstr>
      <vt:lpstr>PowerPoint Presentation</vt:lpstr>
      <vt:lpstr>PowerPoint Presentation</vt:lpstr>
      <vt:lpstr>Vertinimo lentelė</vt:lpstr>
      <vt:lpstr>KLOVAINIŲ BENDRUOMENĖ Pakruojo rajonas</vt:lpstr>
      <vt:lpstr>PowerPoint Presentation</vt:lpstr>
      <vt:lpstr>PowerPoint Presentation</vt:lpstr>
      <vt:lpstr>Vertinimo lentelė</vt:lpstr>
      <vt:lpstr>KAIMO BENDRUOMENĖ „MŪSŲ LABARDŽIAI“ Rietavas</vt:lpstr>
      <vt:lpstr>PowerPoint Presentation</vt:lpstr>
      <vt:lpstr>Vertinimo lentelė</vt:lpstr>
      <vt:lpstr>MARGININKŲ BENDRUOMENĖ Kauno rajonas</vt:lpstr>
      <vt:lpstr>PowerPoint Presentation</vt:lpstr>
      <vt:lpstr>PowerPoint Presentation</vt:lpstr>
      <vt:lpstr>Vertinimo lentelė</vt:lpstr>
      <vt:lpstr>ASOCIACIJA „NAISIŲ BENDRUOMENĖ“ Šiaulių rajonas</vt:lpstr>
      <vt:lpstr>PowerPoint Presentation</vt:lpstr>
      <vt:lpstr>PowerPoint Presentation</vt:lpstr>
      <vt:lpstr>Vertinimo lentelė</vt:lpstr>
      <vt:lpstr>PRAVIENIŠKIŲ BENDRUOMENĖS VEIKLOS CENTRAS „PRAVIENA“ Kaišiadorių rajonas</vt:lpstr>
      <vt:lpstr>PowerPoint Presentation</vt:lpstr>
      <vt:lpstr>PowerPoint Presentation</vt:lpstr>
      <vt:lpstr>Vertinimo lentelė</vt:lpstr>
      <vt:lpstr>SIGUTĖNŲ KAIMO BENDRUOMENĖ Pakruojo rajonas</vt:lpstr>
      <vt:lpstr>PowerPoint Presentation</vt:lpstr>
      <vt:lpstr>PowerPoint Presentation</vt:lpstr>
      <vt:lpstr>Vertinimo lentelė</vt:lpstr>
      <vt:lpstr>SKAISTGIRIO MIESTELIO BENDRUOMENĖ Joniškio rajonas</vt:lpstr>
      <vt:lpstr>PowerPoint Presentation</vt:lpstr>
      <vt:lpstr>PowerPoint Presentation</vt:lpstr>
      <vt:lpstr>Vertinimo lentelė</vt:lpstr>
      <vt:lpstr>SKIRGIŠKIŲ GYVENTOJŲ ASOCIACIJA Vilniaus rajonas</vt:lpstr>
      <vt:lpstr>PowerPoint Presentation</vt:lpstr>
      <vt:lpstr>Vertinimo lentelė</vt:lpstr>
      <vt:lpstr>SLIŽIŲ KAIMO BENDRUOMENĖ Ukmergės rajonas</vt:lpstr>
      <vt:lpstr>PowerPoint Presentation</vt:lpstr>
      <vt:lpstr>Vertinimo lentelė</vt:lpstr>
      <vt:lpstr>SMALININKŲ BENDRUOMENĖS CENTRAS Jurbarko rajonas</vt:lpstr>
      <vt:lpstr>PowerPoint Presentation</vt:lpstr>
      <vt:lpstr>PowerPoint Presentation</vt:lpstr>
      <vt:lpstr>Vertinimo lentelė</vt:lpstr>
      <vt:lpstr>BENDRUOMENĖ „ŠLYNINKOS VANDENS MALŪNAS“ Zarasų rajonas</vt:lpstr>
      <vt:lpstr>PowerPoint Presentation</vt:lpstr>
      <vt:lpstr>Vertinimo lentelė</vt:lpstr>
      <vt:lpstr>TILTŲ KAIMO BENDRUOMENĖ Trakų rajonas</vt:lpstr>
      <vt:lpstr>PowerPoint Presentation</vt:lpstr>
      <vt:lpstr>PowerPoint Presentation</vt:lpstr>
      <vt:lpstr>Vertinimo lentelė</vt:lpstr>
      <vt:lpstr>VARNIŲ VYSKUPO M.VALANČIAUS BENDRUOMENĖ Telšių rajonas</vt:lpstr>
      <vt:lpstr>Vertinimo lentelė</vt:lpstr>
      <vt:lpstr>ŽEMAIČIŲ KALVARIJOS SENIŪNIJOS BENDRUOMENĖ „GARDAI“ Plungės rajonas</vt:lpstr>
      <vt:lpstr>PowerPoint Presentation</vt:lpstr>
      <vt:lpstr>Vertinimo lentelė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KONKURSAS ,,LIETUVOS KAIME GERA GYVENTI - 2011“</dc:title>
  <dc:creator>Edita</dc:creator>
  <cp:lastModifiedBy>Edita</cp:lastModifiedBy>
  <cp:revision>54</cp:revision>
  <dcterms:created xsi:type="dcterms:W3CDTF">2011-09-21T18:57:06Z</dcterms:created>
  <dcterms:modified xsi:type="dcterms:W3CDTF">2011-09-27T13:59:31Z</dcterms:modified>
</cp:coreProperties>
</file>